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3" r:id="rId14"/>
    <p:sldId id="274" r:id="rId15"/>
    <p:sldId id="272" r:id="rId16"/>
    <p:sldId id="294" r:id="rId17"/>
    <p:sldId id="275" r:id="rId18"/>
    <p:sldId id="276" r:id="rId19"/>
    <p:sldId id="277" r:id="rId20"/>
    <p:sldId id="278" r:id="rId21"/>
    <p:sldId id="279" r:id="rId22"/>
    <p:sldId id="280" r:id="rId23"/>
    <p:sldId id="281" r:id="rId24"/>
    <p:sldId id="282" r:id="rId25"/>
    <p:sldId id="283" r:id="rId26"/>
    <p:sldId id="284" r:id="rId27"/>
    <p:sldId id="285" r:id="rId28"/>
    <p:sldId id="287" r:id="rId29"/>
    <p:sldId id="289" r:id="rId30"/>
    <p:sldId id="288" r:id="rId31"/>
    <p:sldId id="290" r:id="rId32"/>
    <p:sldId id="291" r:id="rId33"/>
    <p:sldId id="292" r:id="rId34"/>
    <p:sldId id="2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00"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664553-3098-4792-996D-309A9F574982}" type="datetimeFigureOut">
              <a:rPr lang="en-US" smtClean="0"/>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197494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64553-3098-4792-996D-309A9F574982}" type="datetimeFigureOut">
              <a:rPr lang="en-US" smtClean="0"/>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857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64553-3098-4792-996D-309A9F574982}" type="datetimeFigureOut">
              <a:rPr lang="en-US" smtClean="0"/>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2166733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64553-3098-4792-996D-309A9F574982}" type="datetimeFigureOut">
              <a:rPr lang="en-US" smtClean="0"/>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292025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664553-3098-4792-996D-309A9F574982}" type="datetimeFigureOut">
              <a:rPr lang="en-US" smtClean="0"/>
              <a:t>12/23/2020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148962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664553-3098-4792-996D-309A9F574982}" type="datetimeFigureOut">
              <a:rPr lang="en-US" smtClean="0"/>
              <a:t>12/23/2020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164802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664553-3098-4792-996D-309A9F574982}" type="datetimeFigureOut">
              <a:rPr lang="en-US" smtClean="0"/>
              <a:t>12/23/2020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325500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64553-3098-4792-996D-309A9F574982}" type="datetimeFigureOut">
              <a:rPr lang="en-US" smtClean="0"/>
              <a:t>12/23/2020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307114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64553-3098-4792-996D-309A9F574982}" type="datetimeFigureOut">
              <a:rPr lang="en-US" smtClean="0"/>
              <a:t>12/23/2020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360258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664553-3098-4792-996D-309A9F574982}" type="datetimeFigureOut">
              <a:rPr lang="en-US" smtClean="0"/>
              <a:t>12/23/2020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373436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664553-3098-4792-996D-309A9F574982}" type="datetimeFigureOut">
              <a:rPr lang="en-US" smtClean="0"/>
              <a:t>12/23/2020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272772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64553-3098-4792-996D-309A9F574982}" type="datetimeFigureOut">
              <a:rPr lang="en-US" smtClean="0"/>
              <a:t>12/23/2020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5484D-9F53-4475-9082-B381CE790213}" type="slidenum">
              <a:rPr lang="en-US" smtClean="0"/>
              <a:t>‹#›</a:t>
            </a:fld>
            <a:endParaRPr lang="en-US" dirty="0"/>
          </a:p>
        </p:txBody>
      </p:sp>
    </p:spTree>
    <p:extLst>
      <p:ext uri="{BB962C8B-B14F-4D97-AF65-F5344CB8AC3E}">
        <p14:creationId xmlns:p14="http://schemas.microsoft.com/office/powerpoint/2010/main" val="3154179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List_of_American_Greed_episodes"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ytimes.com/1970/09/13/archives/a-friedman-doctrine-the-social-responsibility-of-business-is-to.html"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Articles/A%20Friedman%20doctrine&#8208;-%20The%20Social%20Responsibility%20Of%20Business%20Is%20to%20Increase%20Its%20Profits%20-%20The%20New%20York%20Times.pd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496584" y="1492233"/>
            <a:ext cx="8893996" cy="1158500"/>
          </a:xfrm>
        </p:spPr>
        <p:txBody>
          <a:bodyPr anchor="ctr" anchorCtr="0">
            <a:noAutofit/>
          </a:bodyPr>
          <a:lstStyle/>
          <a:p>
            <a:pPr algn="ctr"/>
            <a:r>
              <a:rPr lang="en-US" b="1" dirty="0" smtClean="0">
                <a:solidFill>
                  <a:srgbClr val="FFFF00"/>
                </a:solidFill>
              </a:rPr>
              <a:t>Ethics and Trade</a:t>
            </a:r>
            <a:endParaRPr lang="en-US" b="1" dirty="0">
              <a:solidFill>
                <a:srgbClr val="FFFF00"/>
              </a:solidFill>
            </a:endParaRPr>
          </a:p>
        </p:txBody>
      </p:sp>
      <p:sp>
        <p:nvSpPr>
          <p:cNvPr id="8" name="Title 6"/>
          <p:cNvSpPr txBox="1">
            <a:spLocks/>
          </p:cNvSpPr>
          <p:nvPr/>
        </p:nvSpPr>
        <p:spPr>
          <a:xfrm>
            <a:off x="1528281" y="3596722"/>
            <a:ext cx="6645666" cy="1540356"/>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rgbClr val="FFFF00"/>
                </a:solidFill>
              </a:rPr>
              <a:t>Steven Suranovic</a:t>
            </a:r>
          </a:p>
          <a:p>
            <a:r>
              <a:rPr lang="en-US" sz="3200" b="1" dirty="0" smtClean="0">
                <a:solidFill>
                  <a:srgbClr val="FFFF00"/>
                </a:solidFill>
              </a:rPr>
              <a:t>George Washington University</a:t>
            </a:r>
          </a:p>
          <a:p>
            <a:r>
              <a:rPr lang="en-US" sz="3200" b="1" dirty="0" smtClean="0">
                <a:solidFill>
                  <a:srgbClr val="FFFF00"/>
                </a:solidFill>
              </a:rPr>
              <a:t>September 2020</a:t>
            </a:r>
            <a:endParaRPr lang="en-US" sz="3200" b="1" dirty="0">
              <a:solidFill>
                <a:srgbClr val="FFFF00"/>
              </a:solidFill>
            </a:endParaRPr>
          </a:p>
        </p:txBody>
      </p:sp>
    </p:spTree>
    <p:extLst>
      <p:ext uri="{BB962C8B-B14F-4D97-AF65-F5344CB8AC3E}">
        <p14:creationId xmlns:p14="http://schemas.microsoft.com/office/powerpoint/2010/main" val="3324863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38199" y="365126"/>
            <a:ext cx="8922249" cy="1134902"/>
          </a:xfrm>
        </p:spPr>
        <p:txBody>
          <a:bodyPr anchor="ctr" anchorCtr="0">
            <a:noAutofit/>
          </a:bodyPr>
          <a:lstStyle/>
          <a:p>
            <a:pPr algn="ctr"/>
            <a:r>
              <a:rPr lang="en-US" b="1" dirty="0" smtClean="0">
                <a:solidFill>
                  <a:srgbClr val="FFFF00"/>
                </a:solidFill>
              </a:rPr>
              <a:t>What if agents use deception?</a:t>
            </a:r>
            <a:endParaRPr lang="en-US" b="1" dirty="0">
              <a:solidFill>
                <a:srgbClr val="FFFF00"/>
              </a:solidFill>
            </a:endParaRPr>
          </a:p>
        </p:txBody>
      </p:sp>
      <p:sp>
        <p:nvSpPr>
          <p:cNvPr id="2" name="Content Placeholder 1"/>
          <p:cNvSpPr>
            <a:spLocks noGrp="1"/>
          </p:cNvSpPr>
          <p:nvPr>
            <p:ph idx="1"/>
          </p:nvPr>
        </p:nvSpPr>
        <p:spPr/>
        <p:txBody>
          <a:bodyPr/>
          <a:lstStyle/>
          <a:p>
            <a:r>
              <a:rPr lang="en-US" sz="3200" dirty="0" smtClean="0">
                <a:solidFill>
                  <a:srgbClr val="FFFF00"/>
                </a:solidFill>
              </a:rPr>
              <a:t>Trade may still occur and may be mutually voluntary</a:t>
            </a:r>
          </a:p>
          <a:p>
            <a:pPr lvl="1"/>
            <a:r>
              <a:rPr lang="en-US" sz="2800" dirty="0" smtClean="0">
                <a:solidFill>
                  <a:srgbClr val="FFFF00"/>
                </a:solidFill>
              </a:rPr>
              <a:t>Because the decision to trade is based on the expectations of the goods quality.</a:t>
            </a:r>
          </a:p>
          <a:p>
            <a:r>
              <a:rPr lang="en-US" dirty="0" smtClean="0">
                <a:solidFill>
                  <a:srgbClr val="FFFF00"/>
                </a:solidFill>
              </a:rPr>
              <a:t>When expectations are not fulfilled though, utility increase is less than expected. </a:t>
            </a:r>
          </a:p>
          <a:p>
            <a:pPr lvl="1"/>
            <a:r>
              <a:rPr lang="en-US" dirty="0" smtClean="0">
                <a:solidFill>
                  <a:srgbClr val="FFFF00"/>
                </a:solidFill>
              </a:rPr>
              <a:t>Agent may lose from deceptive trade</a:t>
            </a:r>
          </a:p>
          <a:p>
            <a:pPr lvl="1"/>
            <a:r>
              <a:rPr lang="en-US" dirty="0" smtClean="0">
                <a:solidFill>
                  <a:srgbClr val="FFFF00"/>
                </a:solidFill>
              </a:rPr>
              <a:t>Or, agent may gain, but not as much as anticipated.</a:t>
            </a:r>
          </a:p>
          <a:p>
            <a:r>
              <a:rPr lang="en-US" dirty="0" smtClean="0">
                <a:solidFill>
                  <a:srgbClr val="FFFF00"/>
                </a:solidFill>
              </a:rPr>
              <a:t>Deception is discouraged, though, to acquire repeat business</a:t>
            </a:r>
            <a:endParaRPr lang="en-US" dirty="0">
              <a:solidFill>
                <a:srgbClr val="FFFF00"/>
              </a:solidFill>
            </a:endParaRP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3247575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Assumption Highlights</a:t>
            </a:r>
            <a:endParaRPr lang="en-US" dirty="0">
              <a:solidFill>
                <a:srgbClr val="FFFF00"/>
              </a:solidFill>
            </a:endParaRPr>
          </a:p>
        </p:txBody>
      </p:sp>
      <p:sp>
        <p:nvSpPr>
          <p:cNvPr id="4" name="Content Placeholder 3"/>
          <p:cNvSpPr>
            <a:spLocks noGrp="1"/>
          </p:cNvSpPr>
          <p:nvPr>
            <p:ph sz="half" idx="1"/>
          </p:nvPr>
        </p:nvSpPr>
        <p:spPr/>
        <p:txBody>
          <a:bodyPr>
            <a:normAutofit lnSpcReduction="10000"/>
          </a:bodyPr>
          <a:lstStyle/>
          <a:p>
            <a:pPr marL="0" indent="0">
              <a:buNone/>
            </a:pPr>
            <a:r>
              <a:rPr lang="en-US" sz="3200" dirty="0" smtClean="0">
                <a:solidFill>
                  <a:srgbClr val="FFFF00"/>
                </a:solidFill>
              </a:rPr>
              <a:t>Economics Assumption</a:t>
            </a:r>
          </a:p>
          <a:p>
            <a:endParaRPr lang="en-US" dirty="0" smtClean="0">
              <a:solidFill>
                <a:srgbClr val="FFFF00"/>
              </a:solidFill>
            </a:endParaRPr>
          </a:p>
          <a:p>
            <a:r>
              <a:rPr lang="en-US" dirty="0" smtClean="0">
                <a:solidFill>
                  <a:srgbClr val="FFFF00"/>
                </a:solidFill>
              </a:rPr>
              <a:t>Assume TRADE is MUTUALLY VOLUNTARY</a:t>
            </a:r>
            <a:endParaRPr lang="en-US" dirty="0">
              <a:solidFill>
                <a:srgbClr val="FFFF00"/>
              </a:solidFill>
            </a:endParaRPr>
          </a:p>
        </p:txBody>
      </p:sp>
      <p:sp>
        <p:nvSpPr>
          <p:cNvPr id="5" name="Content Placeholder 4"/>
          <p:cNvSpPr>
            <a:spLocks noGrp="1"/>
          </p:cNvSpPr>
          <p:nvPr>
            <p:ph sz="half" idx="2"/>
          </p:nvPr>
        </p:nvSpPr>
        <p:spPr/>
        <p:txBody>
          <a:bodyPr>
            <a:normAutofit lnSpcReduction="10000"/>
          </a:bodyPr>
          <a:lstStyle/>
          <a:p>
            <a:pPr marL="0" indent="0">
              <a:buNone/>
            </a:pPr>
            <a:r>
              <a:rPr lang="en-US" sz="3200" dirty="0" smtClean="0">
                <a:solidFill>
                  <a:srgbClr val="FFFF00"/>
                </a:solidFill>
              </a:rPr>
              <a:t>Ethics Equivalent</a:t>
            </a:r>
          </a:p>
          <a:p>
            <a:endParaRPr lang="en-US" dirty="0">
              <a:solidFill>
                <a:srgbClr val="FFFF00"/>
              </a:solidFill>
            </a:endParaRPr>
          </a:p>
          <a:p>
            <a:r>
              <a:rPr lang="en-US" dirty="0">
                <a:solidFill>
                  <a:srgbClr val="FFFF00"/>
                </a:solidFill>
              </a:rPr>
              <a:t>Acceptance of </a:t>
            </a:r>
            <a:r>
              <a:rPr lang="en-US" dirty="0" smtClean="0">
                <a:solidFill>
                  <a:srgbClr val="FFFF00"/>
                </a:solidFill>
              </a:rPr>
              <a:t>PROPERTY RIGHTS</a:t>
            </a:r>
            <a:endParaRPr lang="en-US" dirty="0">
              <a:solidFill>
                <a:srgbClr val="FFFF00"/>
              </a:solidFill>
            </a:endParaRPr>
          </a:p>
          <a:p>
            <a:r>
              <a:rPr lang="en-US" dirty="0" smtClean="0">
                <a:solidFill>
                  <a:srgbClr val="FFFF00"/>
                </a:solidFill>
              </a:rPr>
              <a:t>NO </a:t>
            </a:r>
            <a:r>
              <a:rPr lang="en-US" dirty="0">
                <a:solidFill>
                  <a:srgbClr val="FFFF00"/>
                </a:solidFill>
              </a:rPr>
              <a:t>THEFT</a:t>
            </a:r>
          </a:p>
          <a:p>
            <a:r>
              <a:rPr lang="en-US" dirty="0">
                <a:solidFill>
                  <a:srgbClr val="FFFF00"/>
                </a:solidFill>
              </a:rPr>
              <a:t>NO FORCE and </a:t>
            </a:r>
            <a:r>
              <a:rPr lang="en-US" dirty="0" smtClean="0">
                <a:solidFill>
                  <a:srgbClr val="FFFF00"/>
                </a:solidFill>
              </a:rPr>
              <a:t>NO </a:t>
            </a:r>
            <a:r>
              <a:rPr lang="en-US" dirty="0">
                <a:solidFill>
                  <a:srgbClr val="FFFF00"/>
                </a:solidFill>
              </a:rPr>
              <a:t>THREATS of Force</a:t>
            </a:r>
          </a:p>
          <a:p>
            <a:pPr lvl="1"/>
            <a:r>
              <a:rPr lang="en-US" dirty="0">
                <a:solidFill>
                  <a:srgbClr val="FFFF00"/>
                </a:solidFill>
              </a:rPr>
              <a:t>Agents do not inflict injury ; don’t intimidate to get better terms; </a:t>
            </a:r>
          </a:p>
          <a:p>
            <a:r>
              <a:rPr lang="en-US" dirty="0">
                <a:solidFill>
                  <a:srgbClr val="FFFF00"/>
                </a:solidFill>
              </a:rPr>
              <a:t>FREEDOM to trade or not</a:t>
            </a: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165644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Assumption Highlights</a:t>
            </a:r>
            <a:endParaRPr lang="en-US" dirty="0">
              <a:solidFill>
                <a:srgbClr val="FFFF00"/>
              </a:solidFill>
            </a:endParaRPr>
          </a:p>
        </p:txBody>
      </p:sp>
      <p:sp>
        <p:nvSpPr>
          <p:cNvPr id="4" name="Content Placeholder 3"/>
          <p:cNvSpPr>
            <a:spLocks noGrp="1"/>
          </p:cNvSpPr>
          <p:nvPr>
            <p:ph sz="half" idx="1"/>
          </p:nvPr>
        </p:nvSpPr>
        <p:spPr/>
        <p:txBody>
          <a:bodyPr/>
          <a:lstStyle/>
          <a:p>
            <a:pPr marL="0" indent="0">
              <a:buNone/>
            </a:pPr>
            <a:r>
              <a:rPr lang="en-US" sz="3200" dirty="0" smtClean="0">
                <a:solidFill>
                  <a:srgbClr val="FFFF00"/>
                </a:solidFill>
              </a:rPr>
              <a:t>Economics Assumption</a:t>
            </a:r>
          </a:p>
          <a:p>
            <a:endParaRPr lang="en-US" dirty="0" smtClean="0">
              <a:solidFill>
                <a:srgbClr val="FFFF00"/>
              </a:solidFill>
            </a:endParaRPr>
          </a:p>
          <a:p>
            <a:r>
              <a:rPr lang="en-US" dirty="0" smtClean="0">
                <a:solidFill>
                  <a:srgbClr val="FFFF00"/>
                </a:solidFill>
              </a:rPr>
              <a:t>Assume there is PERFECT INFORMATION</a:t>
            </a:r>
            <a:endParaRPr lang="en-US" dirty="0">
              <a:solidFill>
                <a:srgbClr val="FFFF00"/>
              </a:solidFill>
            </a:endParaRPr>
          </a:p>
        </p:txBody>
      </p:sp>
      <p:sp>
        <p:nvSpPr>
          <p:cNvPr id="5" name="Content Placeholder 4"/>
          <p:cNvSpPr>
            <a:spLocks noGrp="1"/>
          </p:cNvSpPr>
          <p:nvPr>
            <p:ph sz="half" idx="2"/>
          </p:nvPr>
        </p:nvSpPr>
        <p:spPr/>
        <p:txBody>
          <a:bodyPr/>
          <a:lstStyle/>
          <a:p>
            <a:pPr marL="0" indent="0">
              <a:buNone/>
            </a:pPr>
            <a:r>
              <a:rPr lang="en-US" sz="3200" dirty="0" smtClean="0">
                <a:solidFill>
                  <a:srgbClr val="FFFF00"/>
                </a:solidFill>
              </a:rPr>
              <a:t>Ethics Equivalent</a:t>
            </a:r>
          </a:p>
          <a:p>
            <a:endParaRPr lang="en-US" dirty="0">
              <a:solidFill>
                <a:srgbClr val="FFFF00"/>
              </a:solidFill>
            </a:endParaRPr>
          </a:p>
          <a:p>
            <a:r>
              <a:rPr lang="en-US" dirty="0">
                <a:solidFill>
                  <a:srgbClr val="FFFF00"/>
                </a:solidFill>
              </a:rPr>
              <a:t>No </a:t>
            </a:r>
            <a:r>
              <a:rPr lang="en-US" dirty="0" smtClean="0">
                <a:solidFill>
                  <a:srgbClr val="FFFF00"/>
                </a:solidFill>
              </a:rPr>
              <a:t>LYING or DECEPTION</a:t>
            </a:r>
            <a:endParaRPr lang="en-US" dirty="0">
              <a:solidFill>
                <a:srgbClr val="FFFF00"/>
              </a:solidFill>
            </a:endParaRPr>
          </a:p>
          <a:p>
            <a:pPr lvl="1"/>
            <a:r>
              <a:rPr lang="en-US" dirty="0">
                <a:solidFill>
                  <a:srgbClr val="FFFF00"/>
                </a:solidFill>
              </a:rPr>
              <a:t>Agents represent their products accurately</a:t>
            </a:r>
          </a:p>
          <a:p>
            <a:r>
              <a:rPr lang="en-US" dirty="0">
                <a:solidFill>
                  <a:srgbClr val="FFFF00"/>
                </a:solidFill>
              </a:rPr>
              <a:t>PROMISES ARE KEPT </a:t>
            </a:r>
          </a:p>
          <a:p>
            <a:pPr lvl="1"/>
            <a:r>
              <a:rPr lang="en-US" dirty="0">
                <a:solidFill>
                  <a:srgbClr val="FFFF00"/>
                </a:solidFill>
              </a:rPr>
              <a:t>Agents follow through and complete transactions</a:t>
            </a:r>
          </a:p>
          <a:p>
            <a:pPr lvl="1"/>
            <a:r>
              <a:rPr lang="en-US" dirty="0">
                <a:solidFill>
                  <a:srgbClr val="FFFF00"/>
                </a:solidFill>
              </a:rPr>
              <a:t>Fulfillment of Contracts</a:t>
            </a: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1870864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8185" y="324029"/>
            <a:ext cx="8922249" cy="1134902"/>
          </a:xfrm>
        </p:spPr>
        <p:txBody>
          <a:bodyPr anchor="ctr" anchorCtr="0">
            <a:noAutofit/>
          </a:bodyPr>
          <a:lstStyle/>
          <a:p>
            <a:pPr algn="ctr"/>
            <a:r>
              <a:rPr lang="en-US" b="1" dirty="0" smtClean="0">
                <a:solidFill>
                  <a:srgbClr val="FFFF00"/>
                </a:solidFill>
              </a:rPr>
              <a:t>Pure Exchange Model Implications</a:t>
            </a:r>
            <a:endParaRPr lang="en-US" b="1" dirty="0">
              <a:solidFill>
                <a:srgbClr val="FFFF00"/>
              </a:solidFill>
            </a:endParaRPr>
          </a:p>
        </p:txBody>
      </p:sp>
      <p:sp>
        <p:nvSpPr>
          <p:cNvPr id="2" name="Content Placeholder 1"/>
          <p:cNvSpPr>
            <a:spLocks noGrp="1"/>
          </p:cNvSpPr>
          <p:nvPr>
            <p:ph idx="1"/>
          </p:nvPr>
        </p:nvSpPr>
        <p:spPr/>
        <p:txBody>
          <a:bodyPr/>
          <a:lstStyle/>
          <a:p>
            <a:r>
              <a:rPr lang="en-US" sz="3200" dirty="0" smtClean="0">
                <a:solidFill>
                  <a:srgbClr val="FFFF00"/>
                </a:solidFill>
              </a:rPr>
              <a:t>If two people, pursuing only their individual self-interest  trade X for Y with each other mutually voluntarily and with perfect information, then </a:t>
            </a:r>
          </a:p>
          <a:p>
            <a:pPr lvl="1"/>
            <a:r>
              <a:rPr lang="en-US" sz="2800" dirty="0" smtClean="0">
                <a:solidFill>
                  <a:srgbClr val="FFFF00"/>
                </a:solidFill>
              </a:rPr>
              <a:t>Both traders benefit from trade </a:t>
            </a:r>
          </a:p>
          <a:p>
            <a:pPr lvl="1"/>
            <a:r>
              <a:rPr lang="en-US" sz="2800" dirty="0" smtClean="0">
                <a:solidFill>
                  <a:srgbClr val="FFFF00"/>
                </a:solidFill>
              </a:rPr>
              <a:t>Or, trade is Win-Win</a:t>
            </a:r>
          </a:p>
          <a:p>
            <a:r>
              <a:rPr lang="en-US" sz="3200" dirty="0" smtClean="0">
                <a:solidFill>
                  <a:srgbClr val="FFFF00"/>
                </a:solidFill>
              </a:rPr>
              <a:t>Note that every day around the world billions and billions of transactions occur.  If the above conditions prevail, then all of this activity is raising the well-being of all traders.  </a:t>
            </a:r>
            <a:endParaRPr lang="en-US" sz="3200" dirty="0">
              <a:solidFill>
                <a:srgbClr val="FFFF00"/>
              </a:solidFill>
            </a:endParaRP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1463311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8185" y="324029"/>
            <a:ext cx="8922249" cy="1134902"/>
          </a:xfrm>
        </p:spPr>
        <p:txBody>
          <a:bodyPr anchor="ctr" anchorCtr="0">
            <a:noAutofit/>
          </a:bodyPr>
          <a:lstStyle/>
          <a:p>
            <a:pPr algn="ctr"/>
            <a:r>
              <a:rPr lang="en-US" b="1" dirty="0" smtClean="0">
                <a:solidFill>
                  <a:srgbClr val="FFFF00"/>
                </a:solidFill>
              </a:rPr>
              <a:t>Pure Exchange Model Implications</a:t>
            </a:r>
            <a:endParaRPr lang="en-US" b="1" dirty="0">
              <a:solidFill>
                <a:srgbClr val="FFFF00"/>
              </a:solidFill>
            </a:endParaRPr>
          </a:p>
        </p:txBody>
      </p:sp>
      <p:sp>
        <p:nvSpPr>
          <p:cNvPr id="2" name="Content Placeholder 1"/>
          <p:cNvSpPr>
            <a:spLocks noGrp="1"/>
          </p:cNvSpPr>
          <p:nvPr>
            <p:ph idx="1"/>
          </p:nvPr>
        </p:nvSpPr>
        <p:spPr/>
        <p:txBody>
          <a:bodyPr>
            <a:normAutofit lnSpcReduction="10000"/>
          </a:bodyPr>
          <a:lstStyle/>
          <a:p>
            <a:r>
              <a:rPr lang="en-US" sz="3200" dirty="0" smtClean="0">
                <a:solidFill>
                  <a:srgbClr val="FFFF00"/>
                </a:solidFill>
              </a:rPr>
              <a:t>Self-Interest with Ethical constraints </a:t>
            </a:r>
            <a:r>
              <a:rPr lang="en-US" sz="3200" dirty="0" smtClean="0">
                <a:solidFill>
                  <a:srgbClr val="FFFF00"/>
                </a:solidFill>
                <a:sym typeface="Wingdings" panose="05000000000000000000" pitchFamily="2" charset="2"/>
              </a:rPr>
              <a:t> beneficial outcome for everyone</a:t>
            </a:r>
          </a:p>
          <a:p>
            <a:pPr lvl="1"/>
            <a:r>
              <a:rPr lang="en-US" sz="2800" dirty="0" smtClean="0">
                <a:solidFill>
                  <a:srgbClr val="FFFF00"/>
                </a:solidFill>
                <a:sym typeface="Wingdings" panose="05000000000000000000" pitchFamily="2" charset="2"/>
              </a:rPr>
              <a:t> business profit is a measure that the firm has produced benefits for many others; more profitable  more good for society</a:t>
            </a:r>
          </a:p>
          <a:p>
            <a:endParaRPr lang="en-US" sz="3200" dirty="0">
              <a:solidFill>
                <a:srgbClr val="FFFF00"/>
              </a:solidFill>
              <a:sym typeface="Wingdings" panose="05000000000000000000" pitchFamily="2" charset="2"/>
            </a:endParaRPr>
          </a:p>
          <a:p>
            <a:r>
              <a:rPr lang="en-US" sz="3200" dirty="0" smtClean="0">
                <a:solidFill>
                  <a:srgbClr val="FFFF00"/>
                </a:solidFill>
                <a:sym typeface="Wingdings" panose="05000000000000000000" pitchFamily="2" charset="2"/>
              </a:rPr>
              <a:t>Self-interest without ethical behavior  likely to be a win-lose outcome </a:t>
            </a:r>
          </a:p>
          <a:p>
            <a:pPr lvl="1"/>
            <a:r>
              <a:rPr lang="en-US" sz="2800" dirty="0" smtClean="0">
                <a:solidFill>
                  <a:srgbClr val="FFFF00"/>
                </a:solidFill>
                <a:sym typeface="Wingdings" panose="05000000000000000000" pitchFamily="2" charset="2"/>
              </a:rPr>
              <a:t>Can define this latter situation as GREED</a:t>
            </a:r>
          </a:p>
          <a:p>
            <a:pPr lvl="1"/>
            <a:r>
              <a:rPr lang="en-US" sz="2800" dirty="0" smtClean="0">
                <a:solidFill>
                  <a:srgbClr val="FFFF00"/>
                </a:solidFill>
                <a:sym typeface="Wingdings" panose="05000000000000000000" pitchFamily="2" charset="2"/>
              </a:rPr>
              <a:t>Note TV-Show </a:t>
            </a:r>
            <a:r>
              <a:rPr lang="en-US" sz="2800" dirty="0" smtClean="0">
                <a:solidFill>
                  <a:srgbClr val="FFFF00"/>
                </a:solidFill>
                <a:sym typeface="Wingdings" panose="05000000000000000000" pitchFamily="2" charset="2"/>
                <a:hlinkClick r:id="rId3"/>
              </a:rPr>
              <a:t>American Greed</a:t>
            </a:r>
            <a:r>
              <a:rPr lang="en-US" sz="2800" dirty="0" smtClean="0">
                <a:solidFill>
                  <a:srgbClr val="FFFF00"/>
                </a:solidFill>
                <a:sym typeface="Wingdings" panose="05000000000000000000" pitchFamily="2" charset="2"/>
              </a:rPr>
              <a:t> Episodes  - all(?) of them involve some sort of deception or theft.  </a:t>
            </a:r>
            <a:endParaRPr lang="en-US" sz="2800" dirty="0">
              <a:solidFill>
                <a:srgbClr val="FFFF00"/>
              </a:solidFill>
            </a:endParaRP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869497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08734" y="476713"/>
            <a:ext cx="8922249" cy="1134902"/>
          </a:xfrm>
        </p:spPr>
        <p:txBody>
          <a:bodyPr anchor="ctr" anchorCtr="0">
            <a:noAutofit/>
          </a:bodyPr>
          <a:lstStyle/>
          <a:p>
            <a:pPr algn="ctr"/>
            <a:r>
              <a:rPr lang="en-US" b="1" dirty="0" smtClean="0">
                <a:solidFill>
                  <a:srgbClr val="FFFF00"/>
                </a:solidFill>
              </a:rPr>
              <a:t>Are the Ethical Assumptions </a:t>
            </a:r>
            <a:br>
              <a:rPr lang="en-US" b="1" dirty="0" smtClean="0">
                <a:solidFill>
                  <a:srgbClr val="FFFF00"/>
                </a:solidFill>
              </a:rPr>
            </a:br>
            <a:r>
              <a:rPr lang="en-US" b="1" dirty="0" smtClean="0">
                <a:solidFill>
                  <a:srgbClr val="FFFF00"/>
                </a:solidFill>
              </a:rPr>
              <a:t>satisfied in the real world?</a:t>
            </a:r>
            <a:endParaRPr lang="en-US" b="1" dirty="0">
              <a:solidFill>
                <a:srgbClr val="FFFF00"/>
              </a:solidFill>
            </a:endParaRPr>
          </a:p>
        </p:txBody>
      </p:sp>
      <p:sp>
        <p:nvSpPr>
          <p:cNvPr id="2" name="Content Placeholder 1"/>
          <p:cNvSpPr>
            <a:spLocks noGrp="1"/>
          </p:cNvSpPr>
          <p:nvPr>
            <p:ph idx="1"/>
          </p:nvPr>
        </p:nvSpPr>
        <p:spPr>
          <a:xfrm>
            <a:off x="838200" y="2188395"/>
            <a:ext cx="10515600" cy="3988567"/>
          </a:xfrm>
        </p:spPr>
        <p:txBody>
          <a:bodyPr/>
          <a:lstStyle/>
          <a:p>
            <a:r>
              <a:rPr lang="en-US" sz="3200" dirty="0">
                <a:solidFill>
                  <a:srgbClr val="FFFF00"/>
                </a:solidFill>
              </a:rPr>
              <a:t>Have you ever </a:t>
            </a:r>
            <a:r>
              <a:rPr lang="en-US" sz="3200" dirty="0" smtClean="0">
                <a:solidFill>
                  <a:srgbClr val="FFFF00"/>
                </a:solidFill>
              </a:rPr>
              <a:t>willingly purchased </a:t>
            </a:r>
            <a:r>
              <a:rPr lang="en-US" sz="3200" dirty="0">
                <a:solidFill>
                  <a:srgbClr val="FFFF00"/>
                </a:solidFill>
              </a:rPr>
              <a:t>a product </a:t>
            </a:r>
            <a:r>
              <a:rPr lang="en-US" sz="3200" dirty="0" smtClean="0">
                <a:solidFill>
                  <a:srgbClr val="FFFF00"/>
                </a:solidFill>
              </a:rPr>
              <a:t>and </a:t>
            </a:r>
            <a:r>
              <a:rPr lang="en-US" sz="3200" dirty="0">
                <a:solidFill>
                  <a:srgbClr val="FFFF00"/>
                </a:solidFill>
              </a:rPr>
              <a:t>been satisfied with the outcome</a:t>
            </a:r>
            <a:r>
              <a:rPr lang="en-US" sz="3200" dirty="0" smtClean="0">
                <a:solidFill>
                  <a:srgbClr val="FFFF00"/>
                </a:solidFill>
              </a:rPr>
              <a:t>?</a:t>
            </a:r>
          </a:p>
          <a:p>
            <a:r>
              <a:rPr lang="en-US" sz="3200" dirty="0" smtClean="0">
                <a:solidFill>
                  <a:srgbClr val="FFFF00"/>
                </a:solidFill>
              </a:rPr>
              <a:t>Is this outcome frequent or rare?  </a:t>
            </a:r>
            <a:endParaRPr lang="en-US" sz="3200" dirty="0">
              <a:solidFill>
                <a:srgbClr val="FFFF00"/>
              </a:solidFill>
            </a:endParaRPr>
          </a:p>
          <a:p>
            <a:r>
              <a:rPr lang="en-US" sz="3200" dirty="0" smtClean="0">
                <a:solidFill>
                  <a:srgbClr val="FFFF00"/>
                </a:solidFill>
              </a:rPr>
              <a:t>For what </a:t>
            </a:r>
            <a:r>
              <a:rPr lang="en-US" sz="3200" dirty="0">
                <a:solidFill>
                  <a:srgbClr val="FFFF00"/>
                </a:solidFill>
              </a:rPr>
              <a:t>percentage of transactions does that occur?</a:t>
            </a:r>
          </a:p>
          <a:p>
            <a:endParaRPr lang="en-US" sz="3200" dirty="0">
              <a:solidFill>
                <a:srgbClr val="FFFF00"/>
              </a:solidFill>
            </a:endParaRPr>
          </a:p>
          <a:p>
            <a:r>
              <a:rPr lang="en-US" sz="3200" dirty="0">
                <a:solidFill>
                  <a:srgbClr val="FFFF00"/>
                </a:solidFill>
              </a:rPr>
              <a:t>Think of examples when it does not occur … </a:t>
            </a: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2309203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8185" y="324029"/>
            <a:ext cx="8922249" cy="1134902"/>
          </a:xfrm>
        </p:spPr>
        <p:txBody>
          <a:bodyPr anchor="ctr" anchorCtr="0">
            <a:noAutofit/>
          </a:bodyPr>
          <a:lstStyle/>
          <a:p>
            <a:pPr algn="ctr"/>
            <a:r>
              <a:rPr lang="en-US" b="1" dirty="0" smtClean="0">
                <a:solidFill>
                  <a:srgbClr val="FFFF00"/>
                </a:solidFill>
              </a:rPr>
              <a:t>Friedman on Shareholder Value</a:t>
            </a:r>
            <a:endParaRPr lang="en-US" b="1" dirty="0">
              <a:solidFill>
                <a:srgbClr val="FFFF00"/>
              </a:solidFill>
            </a:endParaRPr>
          </a:p>
        </p:txBody>
      </p:sp>
      <p:sp>
        <p:nvSpPr>
          <p:cNvPr id="2" name="Content Placeholder 1"/>
          <p:cNvSpPr>
            <a:spLocks noGrp="1"/>
          </p:cNvSpPr>
          <p:nvPr>
            <p:ph idx="1"/>
          </p:nvPr>
        </p:nvSpPr>
        <p:spPr>
          <a:xfrm>
            <a:off x="838200" y="1726825"/>
            <a:ext cx="10515600" cy="4450137"/>
          </a:xfrm>
        </p:spPr>
        <p:txBody>
          <a:bodyPr/>
          <a:lstStyle/>
          <a:p>
            <a:r>
              <a:rPr lang="en-US" dirty="0" smtClean="0">
                <a:solidFill>
                  <a:srgbClr val="FFFF00"/>
                </a:solidFill>
              </a:rPr>
              <a:t>“On </a:t>
            </a:r>
            <a:r>
              <a:rPr lang="en-US" dirty="0">
                <a:solidFill>
                  <a:srgbClr val="FFFF00"/>
                </a:solidFill>
              </a:rPr>
              <a:t>September 13th, 1970, the New York Times Magazine published an essay by Milton Friedman entitled </a:t>
            </a:r>
            <a:r>
              <a:rPr lang="en-US" u="sng" dirty="0">
                <a:solidFill>
                  <a:srgbClr val="FFFF00"/>
                </a:solidFill>
                <a:hlinkClick r:id="rId3"/>
              </a:rPr>
              <a:t>“</a:t>
            </a:r>
            <a:r>
              <a:rPr lang="en-US" u="sng" dirty="0">
                <a:solidFill>
                  <a:srgbClr val="FFFF00"/>
                </a:solidFill>
                <a:hlinkClick r:id="rId4" action="ppaction://hlinkfile"/>
              </a:rPr>
              <a:t>The Social Responsibility of Business Is to Increase Its Profits,”</a:t>
            </a:r>
            <a:r>
              <a:rPr lang="en-US" dirty="0">
                <a:solidFill>
                  <a:srgbClr val="FFFF00"/>
                </a:solidFill>
              </a:rPr>
              <a:t> which turned out to be one of the most influential economic arguments of the century</a:t>
            </a:r>
            <a:r>
              <a:rPr lang="en-US" dirty="0" smtClean="0">
                <a:solidFill>
                  <a:srgbClr val="FFFF00"/>
                </a:solidFill>
              </a:rPr>
              <a:t>.” … NYT</a:t>
            </a:r>
          </a:p>
          <a:p>
            <a:endParaRPr lang="en-US" dirty="0" smtClean="0">
              <a:solidFill>
                <a:srgbClr val="FFFF00"/>
              </a:solidFill>
            </a:endParaRPr>
          </a:p>
          <a:p>
            <a:r>
              <a:rPr lang="en-US" smtClean="0">
                <a:solidFill>
                  <a:srgbClr val="FFFF00"/>
                </a:solidFill>
              </a:rPr>
              <a:t>1970 Quote</a:t>
            </a:r>
            <a:r>
              <a:rPr lang="en-US" dirty="0" smtClean="0">
                <a:solidFill>
                  <a:srgbClr val="FFFF00"/>
                </a:solidFill>
              </a:rPr>
              <a:t>:  “there </a:t>
            </a:r>
            <a:r>
              <a:rPr lang="en-US" dirty="0">
                <a:solidFill>
                  <a:srgbClr val="FFFF00"/>
                </a:solidFill>
              </a:rPr>
              <a:t>is one and only one social responsibility of business—to use its resources and engage in activities designed to increase its </a:t>
            </a:r>
            <a:r>
              <a:rPr lang="en-US" dirty="0" smtClean="0">
                <a:solidFill>
                  <a:srgbClr val="FFFF00"/>
                </a:solidFill>
              </a:rPr>
              <a:t>profits …” </a:t>
            </a:r>
          </a:p>
          <a:p>
            <a:r>
              <a:rPr lang="en-US" dirty="0" smtClean="0">
                <a:solidFill>
                  <a:srgbClr val="FFFF00"/>
                </a:solidFill>
              </a:rPr>
              <a:t>“  </a:t>
            </a:r>
            <a:r>
              <a:rPr lang="en-US" dirty="0">
                <a:solidFill>
                  <a:srgbClr val="FFFF00"/>
                </a:solidFill>
              </a:rPr>
              <a:t>… so long as it stays within the rules of the game, which is to say, engages in open and free competition without </a:t>
            </a:r>
            <a:r>
              <a:rPr lang="en-US" dirty="0" smtClean="0">
                <a:solidFill>
                  <a:srgbClr val="FFFF00"/>
                </a:solidFill>
              </a:rPr>
              <a:t>deception or </a:t>
            </a:r>
            <a:r>
              <a:rPr lang="en-US" dirty="0">
                <a:solidFill>
                  <a:srgbClr val="FFFF00"/>
                </a:solidFill>
              </a:rPr>
              <a:t>fraud</a:t>
            </a:r>
            <a:r>
              <a:rPr lang="en-US" dirty="0" smtClean="0">
                <a:solidFill>
                  <a:srgbClr val="FFFF00"/>
                </a:solidFill>
              </a:rPr>
              <a:t>.”</a:t>
            </a:r>
          </a:p>
          <a:p>
            <a:endParaRPr lang="en-US" sz="3200" dirty="0">
              <a:solidFill>
                <a:srgbClr val="FFFF00"/>
              </a:solidFill>
            </a:endParaRP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1648670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Enforcing the “Rules of the Game”</a:t>
            </a:r>
            <a:endParaRPr lang="en-US" dirty="0">
              <a:solidFill>
                <a:srgbClr val="FFFF00"/>
              </a:solidFill>
            </a:endParaRPr>
          </a:p>
        </p:txBody>
      </p:sp>
      <p:sp>
        <p:nvSpPr>
          <p:cNvPr id="4" name="Content Placeholder 3"/>
          <p:cNvSpPr>
            <a:spLocks noGrp="1"/>
          </p:cNvSpPr>
          <p:nvPr>
            <p:ph sz="half" idx="1"/>
          </p:nvPr>
        </p:nvSpPr>
        <p:spPr/>
        <p:txBody>
          <a:bodyPr/>
          <a:lstStyle/>
          <a:p>
            <a:r>
              <a:rPr lang="en-US" sz="3200" dirty="0" smtClean="0">
                <a:solidFill>
                  <a:srgbClr val="FFFF00"/>
                </a:solidFill>
              </a:rPr>
              <a:t>PRIVATE MECHANISMS</a:t>
            </a:r>
          </a:p>
          <a:p>
            <a:pPr lvl="1"/>
            <a:r>
              <a:rPr lang="en-US" sz="2800" dirty="0" smtClean="0">
                <a:solidFill>
                  <a:srgbClr val="FFFF00"/>
                </a:solidFill>
              </a:rPr>
              <a:t>Fences, walls, locks</a:t>
            </a:r>
            <a:r>
              <a:rPr lang="en-US" sz="2800" dirty="0">
                <a:solidFill>
                  <a:srgbClr val="FFFF00"/>
                </a:solidFill>
              </a:rPr>
              <a:t>, safes</a:t>
            </a:r>
          </a:p>
          <a:p>
            <a:pPr lvl="1"/>
            <a:r>
              <a:rPr lang="en-US" sz="2800" dirty="0" smtClean="0">
                <a:solidFill>
                  <a:srgbClr val="FFFF00"/>
                </a:solidFill>
              </a:rPr>
              <a:t>Religion</a:t>
            </a:r>
          </a:p>
          <a:p>
            <a:pPr lvl="1"/>
            <a:r>
              <a:rPr lang="en-US" sz="2800" dirty="0" smtClean="0">
                <a:solidFill>
                  <a:srgbClr val="FFFF00"/>
                </a:solidFill>
              </a:rPr>
              <a:t>Family/community pressures</a:t>
            </a:r>
          </a:p>
          <a:p>
            <a:pPr lvl="1"/>
            <a:r>
              <a:rPr lang="en-US" sz="2800" dirty="0" smtClean="0">
                <a:solidFill>
                  <a:srgbClr val="FFFF00"/>
                </a:solidFill>
              </a:rPr>
              <a:t>Schools, philosophy education (also a public mechanism)</a:t>
            </a:r>
          </a:p>
          <a:p>
            <a:pPr lvl="1"/>
            <a:endParaRPr lang="en-US" sz="2800" dirty="0" smtClean="0">
              <a:solidFill>
                <a:srgbClr val="FFFF00"/>
              </a:solidFill>
            </a:endParaRPr>
          </a:p>
          <a:p>
            <a:pPr lvl="1"/>
            <a:endParaRPr lang="en-US" dirty="0" smtClean="0">
              <a:solidFill>
                <a:srgbClr val="FFFF00"/>
              </a:solidFill>
            </a:endParaRPr>
          </a:p>
        </p:txBody>
      </p:sp>
      <p:sp>
        <p:nvSpPr>
          <p:cNvPr id="5" name="Content Placeholder 4"/>
          <p:cNvSpPr>
            <a:spLocks noGrp="1"/>
          </p:cNvSpPr>
          <p:nvPr>
            <p:ph sz="half" idx="2"/>
          </p:nvPr>
        </p:nvSpPr>
        <p:spPr/>
        <p:txBody>
          <a:bodyPr/>
          <a:lstStyle/>
          <a:p>
            <a:r>
              <a:rPr lang="en-US" sz="3200" dirty="0" smtClean="0">
                <a:solidFill>
                  <a:srgbClr val="FFFF00"/>
                </a:solidFill>
              </a:rPr>
              <a:t>PUBLIC MECHANISMS</a:t>
            </a:r>
            <a:endParaRPr lang="en-US" sz="3200" dirty="0">
              <a:solidFill>
                <a:srgbClr val="FFFF00"/>
              </a:solidFill>
            </a:endParaRPr>
          </a:p>
          <a:p>
            <a:pPr lvl="1"/>
            <a:r>
              <a:rPr lang="en-US" sz="2800" dirty="0" smtClean="0">
                <a:solidFill>
                  <a:srgbClr val="FFFF00"/>
                </a:solidFill>
              </a:rPr>
              <a:t>Local Police</a:t>
            </a:r>
          </a:p>
          <a:p>
            <a:pPr lvl="1"/>
            <a:r>
              <a:rPr lang="en-US" sz="2800" dirty="0" smtClean="0">
                <a:solidFill>
                  <a:srgbClr val="FFFF00"/>
                </a:solidFill>
              </a:rPr>
              <a:t>National military</a:t>
            </a:r>
          </a:p>
          <a:p>
            <a:pPr lvl="1"/>
            <a:r>
              <a:rPr lang="en-US" sz="2800" dirty="0" smtClean="0">
                <a:solidFill>
                  <a:srgbClr val="FFFF00"/>
                </a:solidFill>
              </a:rPr>
              <a:t>Judicial system</a:t>
            </a:r>
          </a:p>
          <a:p>
            <a:pPr lvl="2"/>
            <a:r>
              <a:rPr lang="en-US" sz="2400" dirty="0" smtClean="0">
                <a:solidFill>
                  <a:srgbClr val="FFFF00"/>
                </a:solidFill>
              </a:rPr>
              <a:t>Laws against theft, violence and deception</a:t>
            </a:r>
          </a:p>
          <a:p>
            <a:pPr lvl="2"/>
            <a:r>
              <a:rPr lang="en-US" sz="2400" dirty="0" smtClean="0">
                <a:solidFill>
                  <a:srgbClr val="FFFF00"/>
                </a:solidFill>
              </a:rPr>
              <a:t>Courts, judges, for enforcement</a:t>
            </a: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579287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8185" y="324029"/>
            <a:ext cx="8922249" cy="1134902"/>
          </a:xfrm>
        </p:spPr>
        <p:txBody>
          <a:bodyPr anchor="ctr" anchorCtr="0">
            <a:noAutofit/>
          </a:bodyPr>
          <a:lstStyle/>
          <a:p>
            <a:pPr algn="ctr"/>
            <a:r>
              <a:rPr lang="en-US" b="1" dirty="0" smtClean="0">
                <a:solidFill>
                  <a:srgbClr val="FFFF00"/>
                </a:solidFill>
              </a:rPr>
              <a:t>New Terminology in Pure </a:t>
            </a:r>
            <a:r>
              <a:rPr lang="en-US" b="1" dirty="0" err="1" smtClean="0">
                <a:solidFill>
                  <a:srgbClr val="FFFF00"/>
                </a:solidFill>
              </a:rPr>
              <a:t>Exch</a:t>
            </a:r>
            <a:r>
              <a:rPr lang="en-US" b="1" dirty="0" smtClean="0">
                <a:solidFill>
                  <a:srgbClr val="FFFF00"/>
                </a:solidFill>
              </a:rPr>
              <a:t> Model</a:t>
            </a:r>
            <a:endParaRPr lang="en-US" b="1" dirty="0">
              <a:solidFill>
                <a:srgbClr val="FFFF00"/>
              </a:solidFill>
            </a:endParaRPr>
          </a:p>
        </p:txBody>
      </p:sp>
      <p:sp>
        <p:nvSpPr>
          <p:cNvPr id="2" name="Content Placeholder 1"/>
          <p:cNvSpPr>
            <a:spLocks noGrp="1"/>
          </p:cNvSpPr>
          <p:nvPr>
            <p:ph idx="1"/>
          </p:nvPr>
        </p:nvSpPr>
        <p:spPr/>
        <p:txBody>
          <a:bodyPr>
            <a:normAutofit lnSpcReduction="10000"/>
          </a:bodyPr>
          <a:lstStyle/>
          <a:p>
            <a:r>
              <a:rPr lang="en-US" sz="3200" dirty="0" smtClean="0">
                <a:solidFill>
                  <a:srgbClr val="FFFF00"/>
                </a:solidFill>
                <a:sym typeface="Wingdings" panose="05000000000000000000" pitchFamily="2" charset="2"/>
              </a:rPr>
              <a:t>Perf. Info and MVE called a perfect market</a:t>
            </a:r>
          </a:p>
          <a:p>
            <a:r>
              <a:rPr lang="en-US" sz="3200" dirty="0" smtClean="0">
                <a:solidFill>
                  <a:srgbClr val="FFFF00"/>
                </a:solidFill>
                <a:sym typeface="Wingdings" panose="05000000000000000000" pitchFamily="2" charset="2"/>
              </a:rPr>
              <a:t>Violations of ethical principles called a market imperfection</a:t>
            </a:r>
          </a:p>
          <a:p>
            <a:r>
              <a:rPr lang="en-US" sz="3200" dirty="0" smtClean="0">
                <a:solidFill>
                  <a:srgbClr val="FFFF00"/>
                </a:solidFill>
                <a:sym typeface="Wingdings" panose="05000000000000000000" pitchFamily="2" charset="2"/>
              </a:rPr>
              <a:t>Institutions have arisen to help “correct” market imperfections</a:t>
            </a:r>
          </a:p>
          <a:p>
            <a:r>
              <a:rPr lang="en-US" sz="3200" dirty="0" smtClean="0">
                <a:solidFill>
                  <a:srgbClr val="FFFF00"/>
                </a:solidFill>
                <a:sym typeface="Wingdings" panose="05000000000000000000" pitchFamily="2" charset="2"/>
              </a:rPr>
              <a:t>Public Mechanisms (Government) can help “solve” these problems     there is a role for government</a:t>
            </a:r>
          </a:p>
          <a:p>
            <a:r>
              <a:rPr lang="en-US" sz="3200" dirty="0" smtClean="0">
                <a:solidFill>
                  <a:srgbClr val="FFFF00"/>
                </a:solidFill>
                <a:sym typeface="Wingdings" panose="05000000000000000000" pitchFamily="2" charset="2"/>
              </a:rPr>
              <a:t>Private Mechanisms (</a:t>
            </a:r>
            <a:r>
              <a:rPr lang="en-US" sz="3200" dirty="0" err="1" smtClean="0">
                <a:solidFill>
                  <a:srgbClr val="FFFF00"/>
                </a:solidFill>
                <a:sym typeface="Wingdings" panose="05000000000000000000" pitchFamily="2" charset="2"/>
              </a:rPr>
              <a:t>eg</a:t>
            </a:r>
            <a:r>
              <a:rPr lang="en-US" sz="3200" dirty="0" smtClean="0">
                <a:solidFill>
                  <a:srgbClr val="FFFF00"/>
                </a:solidFill>
                <a:sym typeface="Wingdings" panose="05000000000000000000" pitchFamily="2" charset="2"/>
              </a:rPr>
              <a:t> religion) also help “solve” these problems  there are solutions that do not require government </a:t>
            </a:r>
            <a:endParaRPr lang="en-US" sz="3200" dirty="0">
              <a:solidFill>
                <a:srgbClr val="FFFF00"/>
              </a:solidFill>
              <a:sym typeface="Wingdings" panose="05000000000000000000" pitchFamily="2" charset="2"/>
            </a:endParaRP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1870562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29283" y="293207"/>
            <a:ext cx="7894834" cy="1134902"/>
          </a:xfrm>
        </p:spPr>
        <p:txBody>
          <a:bodyPr anchor="ctr" anchorCtr="0">
            <a:noAutofit/>
          </a:bodyPr>
          <a:lstStyle/>
          <a:p>
            <a:pPr algn="ctr"/>
            <a:r>
              <a:rPr lang="en-US" b="1" dirty="0" smtClean="0">
                <a:solidFill>
                  <a:srgbClr val="FFFF00"/>
                </a:solidFill>
              </a:rPr>
              <a:t>Douglass North </a:t>
            </a:r>
            <a:r>
              <a:rPr lang="en-US" sz="3200" b="1" dirty="0" smtClean="0">
                <a:solidFill>
                  <a:srgbClr val="FFFF00"/>
                </a:solidFill>
              </a:rPr>
              <a:t>(1920-2015)</a:t>
            </a:r>
            <a:endParaRPr lang="en-US" sz="3200" b="1" dirty="0">
              <a:solidFill>
                <a:srgbClr val="FFFF00"/>
              </a:solidFill>
            </a:endParaRPr>
          </a:p>
        </p:txBody>
      </p:sp>
      <p:sp>
        <p:nvSpPr>
          <p:cNvPr id="9" name="Content Placeholder 1"/>
          <p:cNvSpPr txBox="1">
            <a:spLocks/>
          </p:cNvSpPr>
          <p:nvPr/>
        </p:nvSpPr>
        <p:spPr>
          <a:xfrm>
            <a:off x="795107" y="1657689"/>
            <a:ext cx="661256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solidFill>
                  <a:srgbClr val="FFFF00"/>
                </a:solidFill>
              </a:rPr>
              <a:t>Nobel Prize 1993</a:t>
            </a:r>
          </a:p>
          <a:p>
            <a:r>
              <a:rPr lang="en-US" sz="3200" dirty="0" smtClean="0">
                <a:solidFill>
                  <a:srgbClr val="FFFF00"/>
                </a:solidFill>
              </a:rPr>
              <a:t>Institutional Economics</a:t>
            </a:r>
          </a:p>
          <a:p>
            <a:r>
              <a:rPr lang="en-US" sz="3200" dirty="0" smtClean="0">
                <a:solidFill>
                  <a:srgbClr val="FFFF00"/>
                </a:solidFill>
              </a:rPr>
              <a:t>Argued that institutions (</a:t>
            </a:r>
            <a:r>
              <a:rPr lang="en-US" sz="3200" dirty="0" err="1" smtClean="0">
                <a:solidFill>
                  <a:srgbClr val="FFFF00"/>
                </a:solidFill>
              </a:rPr>
              <a:t>eg</a:t>
            </a:r>
            <a:r>
              <a:rPr lang="en-US" sz="3200" dirty="0" smtClean="0">
                <a:solidFill>
                  <a:srgbClr val="FFFF00"/>
                </a:solidFill>
              </a:rPr>
              <a:t>, religions, government, police, </a:t>
            </a:r>
            <a:r>
              <a:rPr lang="en-US" sz="3200" dirty="0" err="1" smtClean="0">
                <a:solidFill>
                  <a:srgbClr val="FFFF00"/>
                </a:solidFill>
              </a:rPr>
              <a:t>etc</a:t>
            </a:r>
            <a:r>
              <a:rPr lang="en-US" sz="3200" dirty="0" smtClean="0">
                <a:solidFill>
                  <a:srgbClr val="FFFF00"/>
                </a:solidFill>
              </a:rPr>
              <a:t>) act to reduce “transactions costs” and thereby makes trade easier.  </a:t>
            </a:r>
          </a:p>
          <a:p>
            <a:r>
              <a:rPr lang="en-US" sz="3200" dirty="0" smtClean="0">
                <a:solidFill>
                  <a:srgbClr val="FFFF00"/>
                </a:solidFill>
              </a:rPr>
              <a:t>For example, I might not loan money to Smith because he might not pay me back. But if I can use the judicial system to sue Smith if he doesn’t pay, then I am willing to lend.  </a:t>
            </a:r>
          </a:p>
          <a:p>
            <a:endParaRPr lang="en-US" dirty="0">
              <a:solidFill>
                <a:srgbClr val="FFFF00"/>
              </a:solidFill>
            </a:endParaRPr>
          </a:p>
        </p:txBody>
      </p:sp>
      <p:pic>
        <p:nvPicPr>
          <p:cNvPr id="1026" name="Picture 2" descr="https://upload.wikimedia.org/wikipedia/commons/2/2c/Douglass_No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514" y="729663"/>
            <a:ext cx="3440381" cy="4954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243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6"/>
            <a:ext cx="7894834" cy="1134902"/>
          </a:xfrm>
        </p:spPr>
        <p:txBody>
          <a:bodyPr anchor="ctr" anchorCtr="0">
            <a:noAutofit/>
          </a:bodyPr>
          <a:lstStyle/>
          <a:p>
            <a:pPr algn="ctr"/>
            <a:r>
              <a:rPr lang="en-US" b="1" dirty="0" smtClean="0">
                <a:solidFill>
                  <a:srgbClr val="FFFF00"/>
                </a:solidFill>
              </a:rPr>
              <a:t>The Self-Interest Requirement</a:t>
            </a:r>
            <a:endParaRPr lang="en-US" b="1" dirty="0">
              <a:solidFill>
                <a:srgbClr val="FFFF00"/>
              </a:solidFill>
            </a:endParaRPr>
          </a:p>
        </p:txBody>
      </p:sp>
      <p:sp>
        <p:nvSpPr>
          <p:cNvPr id="2" name="Content Placeholder 1"/>
          <p:cNvSpPr>
            <a:spLocks noGrp="1"/>
          </p:cNvSpPr>
          <p:nvPr>
            <p:ph idx="1"/>
          </p:nvPr>
        </p:nvSpPr>
        <p:spPr/>
        <p:txBody>
          <a:bodyPr/>
          <a:lstStyle/>
          <a:p>
            <a:r>
              <a:rPr lang="en-US" sz="3200" dirty="0">
                <a:solidFill>
                  <a:srgbClr val="FFFF00"/>
                </a:solidFill>
              </a:rPr>
              <a:t>Self-interest is needed to assure gains for both</a:t>
            </a:r>
          </a:p>
          <a:p>
            <a:r>
              <a:rPr lang="en-US" sz="3200" dirty="0" smtClean="0">
                <a:solidFill>
                  <a:srgbClr val="FFFF00"/>
                </a:solidFill>
              </a:rPr>
              <a:t>Relax (change) </a:t>
            </a:r>
            <a:r>
              <a:rPr lang="en-US" sz="3200" dirty="0">
                <a:solidFill>
                  <a:srgbClr val="FFFF00"/>
                </a:solidFill>
              </a:rPr>
              <a:t>the </a:t>
            </a:r>
            <a:r>
              <a:rPr lang="en-US" sz="3200" dirty="0" smtClean="0">
                <a:solidFill>
                  <a:srgbClr val="FFFF00"/>
                </a:solidFill>
              </a:rPr>
              <a:t>assumptions </a:t>
            </a:r>
            <a:r>
              <a:rPr lang="en-US" sz="3200" dirty="0" smtClean="0">
                <a:solidFill>
                  <a:srgbClr val="FFFF00"/>
                </a:solidFill>
                <a:sym typeface="Wingdings" panose="05000000000000000000" pitchFamily="2" charset="2"/>
              </a:rPr>
              <a:t> </a:t>
            </a:r>
            <a:r>
              <a:rPr lang="en-US" sz="3200" dirty="0" smtClean="0">
                <a:solidFill>
                  <a:srgbClr val="FFFF00"/>
                </a:solidFill>
              </a:rPr>
              <a:t>Changes </a:t>
            </a:r>
            <a:r>
              <a:rPr lang="en-US" sz="3200" dirty="0">
                <a:solidFill>
                  <a:srgbClr val="FFFF00"/>
                </a:solidFill>
              </a:rPr>
              <a:t>the results</a:t>
            </a:r>
          </a:p>
          <a:p>
            <a:pPr lvl="1"/>
            <a:r>
              <a:rPr lang="en-US" sz="2800" dirty="0">
                <a:solidFill>
                  <a:srgbClr val="FFFF00"/>
                </a:solidFill>
              </a:rPr>
              <a:t>Suppose Smith is self interested</a:t>
            </a:r>
          </a:p>
          <a:p>
            <a:pPr lvl="1"/>
            <a:r>
              <a:rPr lang="en-US" sz="2800" dirty="0">
                <a:solidFill>
                  <a:srgbClr val="FFFF00"/>
                </a:solidFill>
              </a:rPr>
              <a:t>But, suppose Jones believes in </a:t>
            </a:r>
            <a:r>
              <a:rPr lang="en-US" sz="2800" dirty="0" smtClean="0">
                <a:solidFill>
                  <a:srgbClr val="FFFF00"/>
                </a:solidFill>
              </a:rPr>
              <a:t>self-sufficiency</a:t>
            </a:r>
          </a:p>
          <a:p>
            <a:pPr lvl="1"/>
            <a:r>
              <a:rPr lang="en-US" sz="2800" dirty="0" smtClean="0">
                <a:solidFill>
                  <a:srgbClr val="FFFF00"/>
                </a:solidFill>
              </a:rPr>
              <a:t> In </a:t>
            </a:r>
            <a:r>
              <a:rPr lang="en-US" sz="2800" dirty="0">
                <a:solidFill>
                  <a:srgbClr val="FFFF00"/>
                </a:solidFill>
              </a:rPr>
              <a:t>this case </a:t>
            </a:r>
            <a:r>
              <a:rPr lang="en-US" sz="2800" dirty="0" smtClean="0">
                <a:solidFill>
                  <a:srgbClr val="FFFF00"/>
                </a:solidFill>
              </a:rPr>
              <a:t>Jones has no motivation to trade with Smith</a:t>
            </a:r>
            <a:endParaRPr lang="en-US" sz="2800" dirty="0">
              <a:solidFill>
                <a:srgbClr val="FFFF00"/>
              </a:solidFill>
            </a:endParaRPr>
          </a:p>
          <a:p>
            <a:pPr lvl="1"/>
            <a:r>
              <a:rPr lang="en-US" sz="2800" dirty="0" smtClean="0">
                <a:solidFill>
                  <a:srgbClr val="FFFF00"/>
                </a:solidFill>
              </a:rPr>
              <a:t>So trade would not occur and Smith </a:t>
            </a:r>
            <a:r>
              <a:rPr lang="en-US" sz="2800" dirty="0">
                <a:solidFill>
                  <a:srgbClr val="FFFF00"/>
                </a:solidFill>
              </a:rPr>
              <a:t>loses surplus</a:t>
            </a:r>
          </a:p>
          <a:p>
            <a:pPr lvl="1"/>
            <a:r>
              <a:rPr lang="en-US" sz="2800" dirty="0">
                <a:solidFill>
                  <a:srgbClr val="FFFF00"/>
                </a:solidFill>
              </a:rPr>
              <a:t>Jones </a:t>
            </a:r>
            <a:r>
              <a:rPr lang="en-US" sz="2800" dirty="0" smtClean="0">
                <a:solidFill>
                  <a:srgbClr val="FFFF00"/>
                </a:solidFill>
              </a:rPr>
              <a:t>prefers self-sufficiency to extra surplus </a:t>
            </a:r>
            <a:r>
              <a:rPr lang="en-US" sz="2800" dirty="0">
                <a:solidFill>
                  <a:srgbClr val="FFFF00"/>
                </a:solidFill>
              </a:rPr>
              <a:t>value</a:t>
            </a: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4055753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8185" y="324029"/>
            <a:ext cx="10042134" cy="1134902"/>
          </a:xfrm>
        </p:spPr>
        <p:txBody>
          <a:bodyPr anchor="ctr" anchorCtr="0">
            <a:noAutofit/>
          </a:bodyPr>
          <a:lstStyle/>
          <a:p>
            <a:pPr algn="ctr"/>
            <a:r>
              <a:rPr lang="en-US" b="1" dirty="0" smtClean="0">
                <a:solidFill>
                  <a:srgbClr val="FFFF00"/>
                </a:solidFill>
              </a:rPr>
              <a:t>Pure Exchange Model with Intermediaries</a:t>
            </a:r>
            <a:endParaRPr lang="en-US" b="1" dirty="0">
              <a:solidFill>
                <a:srgbClr val="FFFF00"/>
              </a:solidFill>
            </a:endParaRPr>
          </a:p>
        </p:txBody>
      </p:sp>
      <p:sp>
        <p:nvSpPr>
          <p:cNvPr id="2" name="Content Placeholder 1"/>
          <p:cNvSpPr>
            <a:spLocks noGrp="1"/>
          </p:cNvSpPr>
          <p:nvPr>
            <p:ph idx="1"/>
          </p:nvPr>
        </p:nvSpPr>
        <p:spPr/>
        <p:txBody>
          <a:bodyPr/>
          <a:lstStyle/>
          <a:p>
            <a:r>
              <a:rPr lang="en-US" sz="3200" dirty="0" smtClean="0">
                <a:solidFill>
                  <a:srgbClr val="FFFF00"/>
                </a:solidFill>
              </a:rPr>
              <a:t>An intermediary is a person/business that helps facilitate trade by reducing transaction costs.  </a:t>
            </a:r>
          </a:p>
          <a:p>
            <a:r>
              <a:rPr lang="en-US" sz="3200" dirty="0" smtClean="0">
                <a:solidFill>
                  <a:srgbClr val="FFFF00"/>
                </a:solidFill>
              </a:rPr>
              <a:t>Can only arise when there is imperfect information, therefore the following story relaxes that assumption. </a:t>
            </a:r>
          </a:p>
          <a:p>
            <a:r>
              <a:rPr lang="en-US" sz="3200" dirty="0" smtClean="0">
                <a:solidFill>
                  <a:srgbClr val="FFFF00"/>
                </a:solidFill>
              </a:rPr>
              <a:t>Suppose Smith and Jones would like to trade with more people but can’t find others to trade with</a:t>
            </a:r>
          </a:p>
          <a:p>
            <a:r>
              <a:rPr lang="en-US" sz="3200" dirty="0" smtClean="0">
                <a:solidFill>
                  <a:srgbClr val="FFFF00"/>
                </a:solidFill>
              </a:rPr>
              <a:t>Suppose a third person, named JB, creates an internet platform that enables the two to find each other and trade.  </a:t>
            </a:r>
          </a:p>
          <a:p>
            <a:endParaRPr lang="en-US" sz="3200" dirty="0">
              <a:solidFill>
                <a:srgbClr val="FFFF00"/>
              </a:solidFill>
            </a:endParaRPr>
          </a:p>
          <a:p>
            <a:pPr marL="0" indent="0">
              <a:buNone/>
            </a:pPr>
            <a:endParaRPr lang="en-US" sz="3200" dirty="0">
              <a:solidFill>
                <a:srgbClr val="FFFF00"/>
              </a:solidFill>
            </a:endParaRP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3005344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8185" y="324029"/>
            <a:ext cx="10042134" cy="1134902"/>
          </a:xfrm>
        </p:spPr>
        <p:txBody>
          <a:bodyPr anchor="ctr" anchorCtr="0">
            <a:noAutofit/>
          </a:bodyPr>
          <a:lstStyle/>
          <a:p>
            <a:pPr algn="ctr"/>
            <a:r>
              <a:rPr lang="en-US" b="1" dirty="0" smtClean="0">
                <a:solidFill>
                  <a:srgbClr val="FFFF00"/>
                </a:solidFill>
              </a:rPr>
              <a:t>Pure Exchange Model with Intermediaries</a:t>
            </a:r>
            <a:endParaRPr lang="en-US" b="1" dirty="0">
              <a:solidFill>
                <a:srgbClr val="FFFF00"/>
              </a:solidFill>
            </a:endParaRPr>
          </a:p>
        </p:txBody>
      </p:sp>
      <p:sp>
        <p:nvSpPr>
          <p:cNvPr id="2" name="Content Placeholder 1"/>
          <p:cNvSpPr>
            <a:spLocks noGrp="1"/>
          </p:cNvSpPr>
          <p:nvPr>
            <p:ph idx="1"/>
          </p:nvPr>
        </p:nvSpPr>
        <p:spPr/>
        <p:txBody>
          <a:bodyPr/>
          <a:lstStyle/>
          <a:p>
            <a:r>
              <a:rPr lang="en-US" sz="3200" dirty="0" smtClean="0">
                <a:solidFill>
                  <a:srgbClr val="FFFF00"/>
                </a:solidFill>
              </a:rPr>
              <a:t>The internet platform has many features.  Can post photos of product, can give detailed descriptions and can have customer reviews posted.  </a:t>
            </a:r>
          </a:p>
          <a:p>
            <a:r>
              <a:rPr lang="en-US" sz="3200" dirty="0" smtClean="0">
                <a:solidFill>
                  <a:srgbClr val="FFFF00"/>
                </a:solidFill>
              </a:rPr>
              <a:t>In return for this service, JB charges both Smith and Jones a small fee, payable in apples or oranges.  </a:t>
            </a:r>
          </a:p>
          <a:p>
            <a:endParaRPr lang="en-US" sz="3200" dirty="0">
              <a:solidFill>
                <a:srgbClr val="FFFF00"/>
              </a:solidFill>
            </a:endParaRPr>
          </a:p>
          <a:p>
            <a:pPr marL="0" indent="0">
              <a:buNone/>
            </a:pPr>
            <a:endParaRPr lang="en-US" sz="3200" dirty="0">
              <a:solidFill>
                <a:srgbClr val="FFFF00"/>
              </a:solidFill>
            </a:endParaRP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1357873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34766" y="280560"/>
            <a:ext cx="9610618" cy="1134902"/>
          </a:xfrm>
        </p:spPr>
        <p:txBody>
          <a:bodyPr anchor="ctr" anchorCtr="0">
            <a:noAutofit/>
          </a:bodyPr>
          <a:lstStyle/>
          <a:p>
            <a:pPr algn="ctr"/>
            <a:r>
              <a:rPr lang="en-US" b="1" dirty="0">
                <a:solidFill>
                  <a:srgbClr val="FFFF00"/>
                </a:solidFill>
              </a:rPr>
              <a:t>Pure Exchange Model with Intermediaries</a:t>
            </a:r>
          </a:p>
        </p:txBody>
      </p:sp>
      <p:sp>
        <p:nvSpPr>
          <p:cNvPr id="2" name="Content Placeholder 1"/>
          <p:cNvSpPr>
            <a:spLocks noGrp="1"/>
          </p:cNvSpPr>
          <p:nvPr>
            <p:ph idx="1"/>
          </p:nvPr>
        </p:nvSpPr>
        <p:spPr>
          <a:xfrm>
            <a:off x="509427" y="1611614"/>
            <a:ext cx="5860551" cy="4547490"/>
          </a:xfrm>
        </p:spPr>
        <p:txBody>
          <a:bodyPr>
            <a:normAutofit/>
          </a:bodyPr>
          <a:lstStyle/>
          <a:p>
            <a:r>
              <a:rPr lang="en-US" sz="3200" dirty="0" smtClean="0">
                <a:solidFill>
                  <a:srgbClr val="FFFF00"/>
                </a:solidFill>
              </a:rPr>
              <a:t>Suppose Sam and Jon trade A to F using JB’s platform.</a:t>
            </a:r>
          </a:p>
          <a:p>
            <a:r>
              <a:rPr lang="en-US" sz="3200" dirty="0" smtClean="0">
                <a:solidFill>
                  <a:srgbClr val="FFFF00"/>
                </a:solidFill>
              </a:rPr>
              <a:t>JB collects a fee of 1 loaf and 1 stick from both Sam and Jon.</a:t>
            </a:r>
          </a:p>
          <a:p>
            <a:r>
              <a:rPr lang="en-US" sz="3200" dirty="0" smtClean="0">
                <a:solidFill>
                  <a:srgbClr val="FFFF00"/>
                </a:solidFill>
              </a:rPr>
              <a:t>Where is Sam’s (Jon’s) new consumption bundle? </a:t>
            </a:r>
          </a:p>
          <a:p>
            <a:r>
              <a:rPr lang="en-US" sz="3200" dirty="0" smtClean="0">
                <a:solidFill>
                  <a:srgbClr val="FFFF00"/>
                </a:solidFill>
              </a:rPr>
              <a:t>After paying the fee is Sam (Jon) better-off than before trade? </a:t>
            </a:r>
            <a:endParaRPr lang="en-US" sz="2800" dirty="0" smtClean="0">
              <a:solidFill>
                <a:srgbClr val="FFFF00"/>
              </a:solidFill>
            </a:endParaRPr>
          </a:p>
          <a:p>
            <a:endParaRPr lang="en-US" sz="3200" dirty="0" smtClean="0">
              <a:solidFill>
                <a:srgbClr val="FFFF00"/>
              </a:solidFill>
            </a:endParaRPr>
          </a:p>
          <a:p>
            <a:endParaRPr lang="en-US" sz="2800" dirty="0">
              <a:solidFill>
                <a:srgbClr val="FFFF00"/>
              </a:solidFill>
            </a:endParaRPr>
          </a:p>
        </p:txBody>
      </p:sp>
      <p:pic>
        <p:nvPicPr>
          <p:cNvPr id="3" name="Picture 2"/>
          <p:cNvPicPr>
            <a:picLocks noChangeAspect="1"/>
          </p:cNvPicPr>
          <p:nvPr/>
        </p:nvPicPr>
        <p:blipFill>
          <a:blip r:embed="rId3"/>
          <a:stretch>
            <a:fillRect/>
          </a:stretch>
        </p:blipFill>
        <p:spPr>
          <a:xfrm>
            <a:off x="6559177" y="1611614"/>
            <a:ext cx="5556536" cy="3886400"/>
          </a:xfrm>
          <a:prstGeom prst="rect">
            <a:avLst/>
          </a:prstGeom>
        </p:spPr>
      </p:pic>
    </p:spTree>
    <p:extLst>
      <p:ext uri="{BB962C8B-B14F-4D97-AF65-F5344CB8AC3E}">
        <p14:creationId xmlns:p14="http://schemas.microsoft.com/office/powerpoint/2010/main" val="3758757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34766" y="280560"/>
            <a:ext cx="9610618" cy="1134902"/>
          </a:xfrm>
        </p:spPr>
        <p:txBody>
          <a:bodyPr anchor="ctr" anchorCtr="0">
            <a:noAutofit/>
          </a:bodyPr>
          <a:lstStyle/>
          <a:p>
            <a:pPr algn="ctr"/>
            <a:r>
              <a:rPr lang="en-US" b="1" dirty="0">
                <a:solidFill>
                  <a:srgbClr val="FFFF00"/>
                </a:solidFill>
              </a:rPr>
              <a:t>Pure Exchange Model with Intermediaries</a:t>
            </a:r>
          </a:p>
        </p:txBody>
      </p:sp>
      <p:sp>
        <p:nvSpPr>
          <p:cNvPr id="2" name="Content Placeholder 1"/>
          <p:cNvSpPr>
            <a:spLocks noGrp="1"/>
          </p:cNvSpPr>
          <p:nvPr>
            <p:ph idx="1"/>
          </p:nvPr>
        </p:nvSpPr>
        <p:spPr>
          <a:xfrm>
            <a:off x="552236" y="1530673"/>
            <a:ext cx="5870825" cy="4351338"/>
          </a:xfrm>
        </p:spPr>
        <p:txBody>
          <a:bodyPr>
            <a:normAutofit lnSpcReduction="10000"/>
          </a:bodyPr>
          <a:lstStyle/>
          <a:p>
            <a:r>
              <a:rPr lang="en-US" sz="3200" dirty="0" smtClean="0">
                <a:solidFill>
                  <a:srgbClr val="FFFF00"/>
                </a:solidFill>
              </a:rPr>
              <a:t>How many bread loaves and butter sticks does JB end up with?</a:t>
            </a:r>
          </a:p>
          <a:p>
            <a:r>
              <a:rPr lang="en-US" sz="3200" dirty="0" smtClean="0">
                <a:solidFill>
                  <a:srgbClr val="FFFF00"/>
                </a:solidFill>
              </a:rPr>
              <a:t>Is JB better-off after this transaction than before? </a:t>
            </a:r>
          </a:p>
          <a:p>
            <a:pPr lvl="1"/>
            <a:r>
              <a:rPr lang="en-US" sz="2800" dirty="0" smtClean="0">
                <a:solidFill>
                  <a:srgbClr val="FFFF00"/>
                </a:solidFill>
              </a:rPr>
              <a:t>Answer will depend on the cost of the internet platform.  </a:t>
            </a:r>
          </a:p>
          <a:p>
            <a:pPr lvl="1"/>
            <a:r>
              <a:rPr lang="en-US" sz="2800" dirty="0" smtClean="0">
                <a:solidFill>
                  <a:srgbClr val="FFFF00"/>
                </a:solidFill>
              </a:rPr>
              <a:t>However, if you recognize which JB we’re referring to here, I think we’d all agree he’s doing OK. </a:t>
            </a:r>
            <a:endParaRPr lang="en-US" dirty="0" smtClean="0">
              <a:solidFill>
                <a:srgbClr val="FFFF00"/>
              </a:solidFill>
            </a:endParaRPr>
          </a:p>
          <a:p>
            <a:endParaRPr lang="en-US" sz="3200" dirty="0" smtClean="0">
              <a:solidFill>
                <a:srgbClr val="FFFF00"/>
              </a:solidFill>
            </a:endParaRPr>
          </a:p>
          <a:p>
            <a:endParaRPr lang="en-US" sz="2800" dirty="0">
              <a:solidFill>
                <a:srgbClr val="FFFF00"/>
              </a:solidFill>
            </a:endParaRPr>
          </a:p>
        </p:txBody>
      </p:sp>
      <p:pic>
        <p:nvPicPr>
          <p:cNvPr id="3" name="Picture 2"/>
          <p:cNvPicPr>
            <a:picLocks noChangeAspect="1"/>
          </p:cNvPicPr>
          <p:nvPr/>
        </p:nvPicPr>
        <p:blipFill>
          <a:blip r:embed="rId3"/>
          <a:stretch>
            <a:fillRect/>
          </a:stretch>
        </p:blipFill>
        <p:spPr>
          <a:xfrm>
            <a:off x="6554092" y="1611614"/>
            <a:ext cx="5556536" cy="3886400"/>
          </a:xfrm>
          <a:prstGeom prst="rect">
            <a:avLst/>
          </a:prstGeom>
        </p:spPr>
      </p:pic>
    </p:spTree>
    <p:extLst>
      <p:ext uri="{BB962C8B-B14F-4D97-AF65-F5344CB8AC3E}">
        <p14:creationId xmlns:p14="http://schemas.microsoft.com/office/powerpoint/2010/main" val="1886520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34766" y="280560"/>
            <a:ext cx="9610618" cy="1134902"/>
          </a:xfrm>
        </p:spPr>
        <p:txBody>
          <a:bodyPr anchor="ctr" anchorCtr="0">
            <a:noAutofit/>
          </a:bodyPr>
          <a:lstStyle/>
          <a:p>
            <a:pPr algn="ctr"/>
            <a:r>
              <a:rPr lang="en-US" b="1" dirty="0" smtClean="0">
                <a:solidFill>
                  <a:srgbClr val="FFFF00"/>
                </a:solidFill>
              </a:rPr>
              <a:t>Pure Exchange Model with Intermediaries</a:t>
            </a:r>
            <a:endParaRPr lang="en-US" b="1" dirty="0">
              <a:solidFill>
                <a:srgbClr val="FFFF00"/>
              </a:solidFill>
            </a:endParaRPr>
          </a:p>
        </p:txBody>
      </p:sp>
      <p:sp>
        <p:nvSpPr>
          <p:cNvPr id="2" name="Content Placeholder 1"/>
          <p:cNvSpPr>
            <a:spLocks noGrp="1"/>
          </p:cNvSpPr>
          <p:nvPr>
            <p:ph idx="1"/>
          </p:nvPr>
        </p:nvSpPr>
        <p:spPr>
          <a:xfrm>
            <a:off x="478604" y="1645398"/>
            <a:ext cx="5870825" cy="4351338"/>
          </a:xfrm>
        </p:spPr>
        <p:txBody>
          <a:bodyPr>
            <a:normAutofit/>
          </a:bodyPr>
          <a:lstStyle/>
          <a:p>
            <a:r>
              <a:rPr lang="en-US" sz="3200" dirty="0" smtClean="0">
                <a:solidFill>
                  <a:srgbClr val="FFFF00"/>
                </a:solidFill>
              </a:rPr>
              <a:t>Since Sam and Jon both receive surplus value trading to F, they can afford to give some of it the JB in exchange for a service that reduces the cost of finding trading partners.  </a:t>
            </a:r>
          </a:p>
          <a:p>
            <a:r>
              <a:rPr lang="en-US" sz="3200" dirty="0" smtClean="0">
                <a:solidFill>
                  <a:srgbClr val="FFFF00"/>
                </a:solidFill>
              </a:rPr>
              <a:t>All parties benefit from this outcome.  </a:t>
            </a:r>
            <a:endParaRPr lang="en-US" dirty="0" smtClean="0">
              <a:solidFill>
                <a:srgbClr val="FFFF00"/>
              </a:solidFill>
            </a:endParaRPr>
          </a:p>
          <a:p>
            <a:endParaRPr lang="en-US" sz="3200" dirty="0" smtClean="0">
              <a:solidFill>
                <a:srgbClr val="FFFF00"/>
              </a:solidFill>
            </a:endParaRPr>
          </a:p>
          <a:p>
            <a:endParaRPr lang="en-US" sz="2800" dirty="0">
              <a:solidFill>
                <a:srgbClr val="FFFF00"/>
              </a:solidFill>
            </a:endParaRP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pic>
        <p:nvPicPr>
          <p:cNvPr id="3" name="Picture 2"/>
          <p:cNvPicPr>
            <a:picLocks noChangeAspect="1"/>
          </p:cNvPicPr>
          <p:nvPr/>
        </p:nvPicPr>
        <p:blipFill>
          <a:blip r:embed="rId3"/>
          <a:stretch>
            <a:fillRect/>
          </a:stretch>
        </p:blipFill>
        <p:spPr>
          <a:xfrm>
            <a:off x="6523269" y="1496889"/>
            <a:ext cx="5556536" cy="3886400"/>
          </a:xfrm>
          <a:prstGeom prst="rect">
            <a:avLst/>
          </a:prstGeom>
        </p:spPr>
      </p:pic>
    </p:spTree>
    <p:extLst>
      <p:ext uri="{BB962C8B-B14F-4D97-AF65-F5344CB8AC3E}">
        <p14:creationId xmlns:p14="http://schemas.microsoft.com/office/powerpoint/2010/main" val="2962196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8185" y="324029"/>
            <a:ext cx="8788687" cy="1134902"/>
          </a:xfrm>
        </p:spPr>
        <p:txBody>
          <a:bodyPr anchor="ctr" anchorCtr="0">
            <a:noAutofit/>
          </a:bodyPr>
          <a:lstStyle/>
          <a:p>
            <a:pPr algn="ctr"/>
            <a:r>
              <a:rPr lang="en-US" b="1" dirty="0" smtClean="0">
                <a:solidFill>
                  <a:srgbClr val="FFFF00"/>
                </a:solidFill>
              </a:rPr>
              <a:t>HFT in the Stock Market</a:t>
            </a:r>
            <a:endParaRPr lang="en-US" b="1" dirty="0">
              <a:solidFill>
                <a:srgbClr val="FFFF00"/>
              </a:solidFill>
            </a:endParaRPr>
          </a:p>
        </p:txBody>
      </p:sp>
      <p:sp>
        <p:nvSpPr>
          <p:cNvPr id="2" name="Content Placeholder 1"/>
          <p:cNvSpPr>
            <a:spLocks noGrp="1"/>
          </p:cNvSpPr>
          <p:nvPr>
            <p:ph idx="1"/>
          </p:nvPr>
        </p:nvSpPr>
        <p:spPr>
          <a:xfrm>
            <a:off x="838200" y="1825625"/>
            <a:ext cx="9014717" cy="4351338"/>
          </a:xfrm>
        </p:spPr>
        <p:txBody>
          <a:bodyPr>
            <a:normAutofit lnSpcReduction="10000"/>
          </a:bodyPr>
          <a:lstStyle/>
          <a:p>
            <a:r>
              <a:rPr lang="en-US" sz="3200" dirty="0">
                <a:solidFill>
                  <a:srgbClr val="FFFF00"/>
                </a:solidFill>
                <a:latin typeface="Calibri" panose="020F0502020204030204" pitchFamily="34" charset="0"/>
                <a:ea typeface="DengXian" panose="02010600030101010101" pitchFamily="2" charset="-122"/>
                <a:cs typeface="Times New Roman" panose="02020603050405020304" pitchFamily="18" charset="0"/>
              </a:rPr>
              <a:t>Michael Lewis’ book, Flash Boys</a:t>
            </a:r>
            <a:r>
              <a:rPr lang="en-US" sz="3200" dirty="0" smtClean="0">
                <a:solidFill>
                  <a:srgbClr val="FFFF00"/>
                </a:solidFill>
                <a:latin typeface="Calibri" panose="020F0502020204030204" pitchFamily="34" charset="0"/>
                <a:ea typeface="DengXian" panose="02010600030101010101" pitchFamily="2" charset="-122"/>
                <a:cs typeface="Times New Roman" panose="02020603050405020304" pitchFamily="18" charset="0"/>
              </a:rPr>
              <a:t>, </a:t>
            </a:r>
            <a:r>
              <a:rPr lang="en-US" sz="3200" dirty="0">
                <a:solidFill>
                  <a:srgbClr val="FFFF00"/>
                </a:solidFill>
                <a:latin typeface="Calibri" panose="020F0502020204030204" pitchFamily="34" charset="0"/>
                <a:ea typeface="DengXian" panose="02010600030101010101" pitchFamily="2" charset="-122"/>
                <a:cs typeface="Times New Roman" panose="02020603050405020304" pitchFamily="18" charset="0"/>
              </a:rPr>
              <a:t>explains the world of High-Frequency </a:t>
            </a:r>
            <a:r>
              <a:rPr lang="en-US" sz="3200" dirty="0" smtClean="0">
                <a:solidFill>
                  <a:srgbClr val="FFFF00"/>
                </a:solidFill>
                <a:latin typeface="Calibri" panose="020F0502020204030204" pitchFamily="34" charset="0"/>
                <a:ea typeface="DengXian" panose="02010600030101010101" pitchFamily="2" charset="-122"/>
                <a:cs typeface="Times New Roman" panose="02020603050405020304" pitchFamily="18" charset="0"/>
              </a:rPr>
              <a:t>trading (HFT) in </a:t>
            </a:r>
            <a:r>
              <a:rPr lang="en-US" sz="3200" dirty="0">
                <a:solidFill>
                  <a:srgbClr val="FFFF00"/>
                </a:solidFill>
                <a:latin typeface="Calibri" panose="020F0502020204030204" pitchFamily="34" charset="0"/>
                <a:ea typeface="DengXian" panose="02010600030101010101" pitchFamily="2" charset="-122"/>
                <a:cs typeface="Times New Roman" panose="02020603050405020304" pitchFamily="18" charset="0"/>
              </a:rPr>
              <a:t>the stock </a:t>
            </a:r>
            <a:r>
              <a:rPr lang="en-US" sz="3200" dirty="0" smtClean="0">
                <a:solidFill>
                  <a:srgbClr val="FFFF00"/>
                </a:solidFill>
                <a:latin typeface="Calibri" panose="020F0502020204030204" pitchFamily="34" charset="0"/>
                <a:ea typeface="DengXian" panose="02010600030101010101" pitchFamily="2" charset="-122"/>
                <a:cs typeface="Times New Roman" panose="02020603050405020304" pitchFamily="18" charset="0"/>
              </a:rPr>
              <a:t>market</a:t>
            </a:r>
          </a:p>
          <a:p>
            <a:r>
              <a:rPr lang="en-US" sz="3200" dirty="0" smtClean="0">
                <a:solidFill>
                  <a:srgbClr val="FFFF00"/>
                </a:solidFill>
                <a:latin typeface="Calibri" panose="020F0502020204030204" pitchFamily="34" charset="0"/>
                <a:ea typeface="DengXian" panose="02010600030101010101" pitchFamily="2" charset="-122"/>
                <a:cs typeface="Times New Roman" panose="02020603050405020304" pitchFamily="18" charset="0"/>
              </a:rPr>
              <a:t>HFT is similar to Front-running</a:t>
            </a:r>
          </a:p>
          <a:p>
            <a:pPr lvl="1"/>
            <a:r>
              <a:rPr lang="en-US" sz="2800" dirty="0" smtClean="0">
                <a:solidFill>
                  <a:srgbClr val="FFFF00"/>
                </a:solidFill>
                <a:latin typeface="Calibri" panose="020F0502020204030204" pitchFamily="34" charset="0"/>
                <a:ea typeface="DengXian" panose="02010600030101010101" pitchFamily="2" charset="-122"/>
                <a:cs typeface="Times New Roman" panose="02020603050405020304" pitchFamily="18" charset="0"/>
              </a:rPr>
              <a:t>Using knowledge of a pending large buy-order, front-running means buying a stock before the large trade, then selling it back after the large trade has raised the price. </a:t>
            </a:r>
          </a:p>
          <a:p>
            <a:pPr lvl="1"/>
            <a:r>
              <a:rPr lang="en-US" sz="2800" dirty="0" smtClean="0">
                <a:solidFill>
                  <a:srgbClr val="FFFF00"/>
                </a:solidFill>
                <a:latin typeface="Calibri" panose="020F0502020204030204" pitchFamily="34" charset="0"/>
                <a:ea typeface="DengXian" panose="02010600030101010101" pitchFamily="2" charset="-122"/>
                <a:cs typeface="Times New Roman" panose="02020603050405020304" pitchFamily="18" charset="0"/>
              </a:rPr>
              <a:t>Front-running gives a sure profit using “inside information”</a:t>
            </a:r>
          </a:p>
          <a:p>
            <a:pPr lvl="1"/>
            <a:r>
              <a:rPr lang="en-US" sz="2800" dirty="0" smtClean="0">
                <a:solidFill>
                  <a:srgbClr val="FFFF00"/>
                </a:solidFill>
                <a:latin typeface="Calibri" panose="020F0502020204030204" pitchFamily="34" charset="0"/>
                <a:ea typeface="DengXian" panose="02010600030101010101" pitchFamily="2" charset="-122"/>
                <a:cs typeface="Times New Roman" panose="02020603050405020304" pitchFamily="18" charset="0"/>
              </a:rPr>
              <a:t>Front-running is illegal </a:t>
            </a:r>
            <a:endParaRPr lang="en-US" sz="2800" dirty="0" smtClean="0">
              <a:solidFill>
                <a:srgbClr val="FFFF00"/>
              </a:solidFill>
            </a:endParaRPr>
          </a:p>
          <a:p>
            <a:pPr marL="0" indent="0">
              <a:buNone/>
            </a:pPr>
            <a:endParaRPr lang="en-US" sz="3200" dirty="0">
              <a:solidFill>
                <a:srgbClr val="FFFF00"/>
              </a:solidFill>
            </a:endParaRPr>
          </a:p>
        </p:txBody>
      </p:sp>
      <p:sp>
        <p:nvSpPr>
          <p:cNvPr id="8" name="Title 6"/>
          <p:cNvSpPr txBox="1">
            <a:spLocks/>
          </p:cNvSpPr>
          <p:nvPr/>
        </p:nvSpPr>
        <p:spPr>
          <a:xfrm>
            <a:off x="552236" y="1665180"/>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87636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34766" y="280560"/>
            <a:ext cx="7935931" cy="1134902"/>
          </a:xfrm>
        </p:spPr>
        <p:txBody>
          <a:bodyPr anchor="ctr" anchorCtr="0">
            <a:noAutofit/>
          </a:bodyPr>
          <a:lstStyle/>
          <a:p>
            <a:pPr algn="ctr"/>
            <a:r>
              <a:rPr lang="en-US" b="1" dirty="0" smtClean="0">
                <a:solidFill>
                  <a:srgbClr val="FFFF00"/>
                </a:solidFill>
              </a:rPr>
              <a:t>HFT </a:t>
            </a:r>
            <a:r>
              <a:rPr lang="en-US" b="1" dirty="0">
                <a:solidFill>
                  <a:srgbClr val="FFFF00"/>
                </a:solidFill>
              </a:rPr>
              <a:t>in the Stock Market</a:t>
            </a:r>
          </a:p>
        </p:txBody>
      </p:sp>
      <p:sp>
        <p:nvSpPr>
          <p:cNvPr id="2" name="Content Placeholder 1"/>
          <p:cNvSpPr>
            <a:spLocks noGrp="1"/>
          </p:cNvSpPr>
          <p:nvPr>
            <p:ph idx="1"/>
          </p:nvPr>
        </p:nvSpPr>
        <p:spPr>
          <a:xfrm>
            <a:off x="478604" y="1645398"/>
            <a:ext cx="5870825" cy="4351338"/>
          </a:xfrm>
        </p:spPr>
        <p:txBody>
          <a:bodyPr>
            <a:normAutofit/>
          </a:bodyPr>
          <a:lstStyle/>
          <a:p>
            <a:r>
              <a:rPr lang="en-US" sz="3200" dirty="0" smtClean="0">
                <a:solidFill>
                  <a:srgbClr val="FFFF00"/>
                </a:solidFill>
              </a:rPr>
              <a:t>Suppose a HFT firm learns that Sam and Jon are about to trade to point F.</a:t>
            </a:r>
          </a:p>
          <a:p>
            <a:r>
              <a:rPr lang="en-US" sz="3200" dirty="0" smtClean="0">
                <a:solidFill>
                  <a:srgbClr val="FFFF00"/>
                </a:solidFill>
              </a:rPr>
              <a:t>Before executing the trade the HFT firm jumps in between and trades with Jon to point E and with Sam to point G</a:t>
            </a:r>
          </a:p>
          <a:p>
            <a:r>
              <a:rPr lang="en-US" sz="3200" dirty="0" smtClean="0">
                <a:solidFill>
                  <a:srgbClr val="FFFF00"/>
                </a:solidFill>
              </a:rPr>
              <a:t>HFT firm walks away with 2 loaves and 2 sticks </a:t>
            </a:r>
            <a:endParaRPr lang="en-US" dirty="0" smtClean="0">
              <a:solidFill>
                <a:srgbClr val="FFFF00"/>
              </a:solidFill>
            </a:endParaRPr>
          </a:p>
          <a:p>
            <a:endParaRPr lang="en-US" sz="3200" dirty="0" smtClean="0">
              <a:solidFill>
                <a:srgbClr val="FFFF00"/>
              </a:solidFill>
            </a:endParaRPr>
          </a:p>
          <a:p>
            <a:endParaRPr lang="en-US" sz="2800" dirty="0">
              <a:solidFill>
                <a:srgbClr val="FFFF00"/>
              </a:solidFill>
            </a:endParaRP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pic>
        <p:nvPicPr>
          <p:cNvPr id="3" name="Picture 2"/>
          <p:cNvPicPr>
            <a:picLocks noChangeAspect="1"/>
          </p:cNvPicPr>
          <p:nvPr/>
        </p:nvPicPr>
        <p:blipFill>
          <a:blip r:embed="rId3"/>
          <a:stretch>
            <a:fillRect/>
          </a:stretch>
        </p:blipFill>
        <p:spPr>
          <a:xfrm>
            <a:off x="6523269" y="1496889"/>
            <a:ext cx="5556536" cy="3886400"/>
          </a:xfrm>
          <a:prstGeom prst="rect">
            <a:avLst/>
          </a:prstGeom>
        </p:spPr>
      </p:pic>
    </p:spTree>
    <p:extLst>
      <p:ext uri="{BB962C8B-B14F-4D97-AF65-F5344CB8AC3E}">
        <p14:creationId xmlns:p14="http://schemas.microsoft.com/office/powerpoint/2010/main" val="2704303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34766" y="280560"/>
            <a:ext cx="7935931" cy="1134902"/>
          </a:xfrm>
        </p:spPr>
        <p:txBody>
          <a:bodyPr anchor="ctr" anchorCtr="0">
            <a:noAutofit/>
          </a:bodyPr>
          <a:lstStyle/>
          <a:p>
            <a:pPr algn="ctr"/>
            <a:r>
              <a:rPr lang="en-US" b="1" dirty="0" smtClean="0">
                <a:solidFill>
                  <a:srgbClr val="FFFF00"/>
                </a:solidFill>
              </a:rPr>
              <a:t>HFT </a:t>
            </a:r>
            <a:r>
              <a:rPr lang="en-US" b="1" dirty="0">
                <a:solidFill>
                  <a:srgbClr val="FFFF00"/>
                </a:solidFill>
              </a:rPr>
              <a:t>in the Stock Market</a:t>
            </a:r>
          </a:p>
        </p:txBody>
      </p:sp>
      <p:sp>
        <p:nvSpPr>
          <p:cNvPr id="2" name="Content Placeholder 1"/>
          <p:cNvSpPr>
            <a:spLocks noGrp="1"/>
          </p:cNvSpPr>
          <p:nvPr>
            <p:ph idx="1"/>
          </p:nvPr>
        </p:nvSpPr>
        <p:spPr>
          <a:xfrm>
            <a:off x="478604" y="1645398"/>
            <a:ext cx="8778412" cy="4351338"/>
          </a:xfrm>
        </p:spPr>
        <p:txBody>
          <a:bodyPr>
            <a:normAutofit/>
          </a:bodyPr>
          <a:lstStyle/>
          <a:p>
            <a:r>
              <a:rPr lang="en-US" sz="3200" dirty="0" smtClean="0">
                <a:solidFill>
                  <a:srgbClr val="FFFF00"/>
                </a:solidFill>
              </a:rPr>
              <a:t>HFT firms learn of the trade to F microseconds before it is executed, and their buying and selling is also conducted in microseconds. </a:t>
            </a:r>
          </a:p>
          <a:p>
            <a:r>
              <a:rPr lang="en-US" sz="3200" dirty="0" smtClean="0">
                <a:solidFill>
                  <a:srgbClr val="FFFF00"/>
                </a:solidFill>
              </a:rPr>
              <a:t>Distances between stock exchange servers make it possible</a:t>
            </a:r>
          </a:p>
          <a:p>
            <a:r>
              <a:rPr lang="en-US" sz="3200" dirty="0" smtClean="0">
                <a:solidFill>
                  <a:srgbClr val="FFFF00"/>
                </a:solidFill>
              </a:rPr>
              <a:t>HFT firms conduct millions of trades each day and collect tiny amounts on each trade</a:t>
            </a:r>
          </a:p>
          <a:p>
            <a:r>
              <a:rPr lang="en-US" sz="3200" dirty="0" smtClean="0">
                <a:solidFill>
                  <a:srgbClr val="FFFF00"/>
                </a:solidFill>
              </a:rPr>
              <a:t>HFT firms made over $10 billion around 2010</a:t>
            </a:r>
          </a:p>
          <a:p>
            <a:endParaRPr lang="en-US" dirty="0" smtClean="0">
              <a:solidFill>
                <a:srgbClr val="FFFF00"/>
              </a:solidFill>
            </a:endParaRPr>
          </a:p>
          <a:p>
            <a:endParaRPr lang="en-US" sz="3200" dirty="0" smtClean="0">
              <a:solidFill>
                <a:srgbClr val="FFFF00"/>
              </a:solidFill>
            </a:endParaRPr>
          </a:p>
          <a:p>
            <a:endParaRPr lang="en-US" sz="2800" dirty="0">
              <a:solidFill>
                <a:srgbClr val="FFFF00"/>
              </a:solidFill>
            </a:endParaRP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1018825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34766" y="280560"/>
            <a:ext cx="7935931" cy="1134902"/>
          </a:xfrm>
        </p:spPr>
        <p:txBody>
          <a:bodyPr anchor="ctr" anchorCtr="0">
            <a:noAutofit/>
          </a:bodyPr>
          <a:lstStyle/>
          <a:p>
            <a:pPr algn="ctr"/>
            <a:r>
              <a:rPr lang="en-US" b="1" dirty="0" smtClean="0">
                <a:solidFill>
                  <a:srgbClr val="FFFF00"/>
                </a:solidFill>
              </a:rPr>
              <a:t>HFT </a:t>
            </a:r>
            <a:r>
              <a:rPr lang="en-US" b="1" dirty="0">
                <a:solidFill>
                  <a:srgbClr val="FFFF00"/>
                </a:solidFill>
              </a:rPr>
              <a:t>in the Stock Market</a:t>
            </a:r>
          </a:p>
        </p:txBody>
      </p:sp>
      <p:sp>
        <p:nvSpPr>
          <p:cNvPr id="2" name="Content Placeholder 1"/>
          <p:cNvSpPr>
            <a:spLocks noGrp="1"/>
          </p:cNvSpPr>
          <p:nvPr>
            <p:ph idx="1"/>
          </p:nvPr>
        </p:nvSpPr>
        <p:spPr>
          <a:xfrm>
            <a:off x="478604" y="1645398"/>
            <a:ext cx="8778412" cy="4351338"/>
          </a:xfrm>
        </p:spPr>
        <p:txBody>
          <a:bodyPr>
            <a:normAutofit/>
          </a:bodyPr>
          <a:lstStyle/>
          <a:p>
            <a:r>
              <a:rPr lang="en-US" sz="3200" dirty="0" smtClean="0">
                <a:solidFill>
                  <a:srgbClr val="FFFF00"/>
                </a:solidFill>
              </a:rPr>
              <a:t>HFT firms gain by stealing surplus from Sam and Jon. </a:t>
            </a:r>
          </a:p>
          <a:p>
            <a:r>
              <a:rPr lang="en-US" sz="3200" dirty="0" smtClean="0">
                <a:solidFill>
                  <a:srgbClr val="FFFF00"/>
                </a:solidFill>
              </a:rPr>
              <a:t>Sam and Jon still trade, but they pay a very small and therefore unnoticed fee</a:t>
            </a:r>
          </a:p>
          <a:p>
            <a:r>
              <a:rPr lang="en-US" sz="3200" dirty="0" smtClean="0">
                <a:solidFill>
                  <a:srgbClr val="FFFF00"/>
                </a:solidFill>
              </a:rPr>
              <a:t>HFT firms say they are providing valuable services</a:t>
            </a:r>
          </a:p>
          <a:p>
            <a:r>
              <a:rPr lang="en-US" sz="3200" dirty="0" smtClean="0">
                <a:solidFill>
                  <a:srgbClr val="FFFF00"/>
                </a:solidFill>
              </a:rPr>
              <a:t>But, no one is free to choose the services</a:t>
            </a:r>
          </a:p>
          <a:p>
            <a:r>
              <a:rPr lang="en-US" sz="3200" dirty="0" smtClean="0">
                <a:solidFill>
                  <a:srgbClr val="FFFF00"/>
                </a:solidFill>
              </a:rPr>
              <a:t>Also, some traders have worked to reduce their susceptibility to HFT</a:t>
            </a:r>
            <a:endParaRPr lang="en-US" dirty="0" smtClean="0">
              <a:solidFill>
                <a:srgbClr val="FFFF00"/>
              </a:solidFill>
            </a:endParaRPr>
          </a:p>
          <a:p>
            <a:endParaRPr lang="en-US" sz="3200" dirty="0" smtClean="0">
              <a:solidFill>
                <a:srgbClr val="FFFF00"/>
              </a:solidFill>
            </a:endParaRPr>
          </a:p>
          <a:p>
            <a:endParaRPr lang="en-US" sz="2800" dirty="0">
              <a:solidFill>
                <a:srgbClr val="FFFF00"/>
              </a:solidFill>
            </a:endParaRP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2921719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34766" y="280560"/>
            <a:ext cx="7935931" cy="1134902"/>
          </a:xfrm>
        </p:spPr>
        <p:txBody>
          <a:bodyPr anchor="ctr" anchorCtr="0">
            <a:noAutofit/>
          </a:bodyPr>
          <a:lstStyle/>
          <a:p>
            <a:pPr algn="ctr"/>
            <a:r>
              <a:rPr lang="en-US" b="1" dirty="0" smtClean="0">
                <a:solidFill>
                  <a:srgbClr val="FFFF00"/>
                </a:solidFill>
              </a:rPr>
              <a:t>The Trojan Program Story</a:t>
            </a:r>
            <a:endParaRPr lang="en-US" b="1" dirty="0">
              <a:solidFill>
                <a:srgbClr val="FFFF00"/>
              </a:solidFill>
            </a:endParaRPr>
          </a:p>
        </p:txBody>
      </p:sp>
      <p:sp>
        <p:nvSpPr>
          <p:cNvPr id="2" name="Content Placeholder 1"/>
          <p:cNvSpPr>
            <a:spLocks noGrp="1"/>
          </p:cNvSpPr>
          <p:nvPr>
            <p:ph idx="1"/>
          </p:nvPr>
        </p:nvSpPr>
        <p:spPr>
          <a:xfrm>
            <a:off x="478604" y="1645398"/>
            <a:ext cx="8778412" cy="4351338"/>
          </a:xfrm>
        </p:spPr>
        <p:txBody>
          <a:bodyPr>
            <a:normAutofit lnSpcReduction="10000"/>
          </a:bodyPr>
          <a:lstStyle/>
          <a:p>
            <a:r>
              <a:rPr lang="en-US" sz="3200" dirty="0" smtClean="0">
                <a:solidFill>
                  <a:srgbClr val="FFFF00"/>
                </a:solidFill>
              </a:rPr>
              <a:t>Suppose you design a Trojan computer program that can secretly bore into all US bank computers and transfer money from all deposit accounts into a secret Swiss bank account in your name. </a:t>
            </a:r>
          </a:p>
          <a:p>
            <a:r>
              <a:rPr lang="en-US" sz="3200" dirty="0" smtClean="0">
                <a:solidFill>
                  <a:srgbClr val="FFFF00"/>
                </a:solidFill>
              </a:rPr>
              <a:t>Suppose you design the program to withdraw 0.001% from every deposit account</a:t>
            </a:r>
          </a:p>
          <a:p>
            <a:r>
              <a:rPr lang="en-US" sz="3200" dirty="0" smtClean="0">
                <a:solidFill>
                  <a:srgbClr val="FFFF00"/>
                </a:solidFill>
              </a:rPr>
              <a:t>Thus, a $100,000 account would have only $1 withdrawn.  A $10,000 account, … 10 cents.</a:t>
            </a:r>
          </a:p>
          <a:p>
            <a:r>
              <a:rPr lang="en-US" sz="3200" dirty="0" smtClean="0">
                <a:solidFill>
                  <a:srgbClr val="FFFF00"/>
                </a:solidFill>
              </a:rPr>
              <a:t>These amounts are too small to be noticeable.</a:t>
            </a:r>
          </a:p>
          <a:p>
            <a:endParaRPr lang="en-US" sz="2800" dirty="0">
              <a:solidFill>
                <a:srgbClr val="FFFF00"/>
              </a:solidFill>
            </a:endParaRP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2739466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6"/>
            <a:ext cx="7894834" cy="1134902"/>
          </a:xfrm>
        </p:spPr>
        <p:txBody>
          <a:bodyPr anchor="ctr" anchorCtr="0">
            <a:noAutofit/>
          </a:bodyPr>
          <a:lstStyle/>
          <a:p>
            <a:pPr algn="ctr"/>
            <a:r>
              <a:rPr lang="en-US" b="1" dirty="0" smtClean="0">
                <a:solidFill>
                  <a:srgbClr val="FFFF00"/>
                </a:solidFill>
              </a:rPr>
              <a:t>Does Trade really maximize Utility?</a:t>
            </a:r>
            <a:endParaRPr lang="en-US" b="1" dirty="0">
              <a:solidFill>
                <a:srgbClr val="FFFF00"/>
              </a:solidFill>
            </a:endParaRPr>
          </a:p>
        </p:txBody>
      </p:sp>
      <p:sp>
        <p:nvSpPr>
          <p:cNvPr id="2" name="Content Placeholder 1"/>
          <p:cNvSpPr>
            <a:spLocks noGrp="1"/>
          </p:cNvSpPr>
          <p:nvPr>
            <p:ph idx="1"/>
          </p:nvPr>
        </p:nvSpPr>
        <p:spPr>
          <a:xfrm>
            <a:off x="838200" y="1825625"/>
            <a:ext cx="5870825" cy="4351338"/>
          </a:xfrm>
        </p:spPr>
        <p:txBody>
          <a:bodyPr/>
          <a:lstStyle/>
          <a:p>
            <a:r>
              <a:rPr lang="en-US" sz="3200" dirty="0" smtClean="0">
                <a:solidFill>
                  <a:srgbClr val="FFFF00"/>
                </a:solidFill>
              </a:rPr>
              <a:t>Is trade to H or G (</a:t>
            </a:r>
            <a:r>
              <a:rPr lang="en-US" sz="3200" dirty="0" err="1" smtClean="0">
                <a:solidFill>
                  <a:srgbClr val="FFFF00"/>
                </a:solidFill>
              </a:rPr>
              <a:t>ie</a:t>
            </a:r>
            <a:r>
              <a:rPr lang="en-US" sz="3200" dirty="0" smtClean="0">
                <a:solidFill>
                  <a:srgbClr val="FFFF00"/>
                </a:solidFill>
              </a:rPr>
              <a:t>. into the lens) best for Smith?</a:t>
            </a:r>
          </a:p>
          <a:p>
            <a:pPr lvl="1"/>
            <a:r>
              <a:rPr lang="en-US" sz="2800" dirty="0" smtClean="0">
                <a:solidFill>
                  <a:srgbClr val="FFFF00"/>
                </a:solidFill>
              </a:rPr>
              <a:t>No, Smith’s utility is maximized at point K</a:t>
            </a:r>
          </a:p>
          <a:p>
            <a:r>
              <a:rPr lang="en-US" sz="3200" dirty="0" smtClean="0">
                <a:solidFill>
                  <a:srgbClr val="FFFF00"/>
                </a:solidFill>
              </a:rPr>
              <a:t> </a:t>
            </a:r>
            <a:r>
              <a:rPr lang="en-US" sz="3200" dirty="0">
                <a:solidFill>
                  <a:srgbClr val="FFFF00"/>
                </a:solidFill>
              </a:rPr>
              <a:t>Is trade to H or G best for </a:t>
            </a:r>
            <a:r>
              <a:rPr lang="en-US" sz="3200" dirty="0" smtClean="0">
                <a:solidFill>
                  <a:srgbClr val="FFFF00"/>
                </a:solidFill>
              </a:rPr>
              <a:t>Jones?</a:t>
            </a:r>
            <a:endParaRPr lang="en-US" sz="3200" dirty="0">
              <a:solidFill>
                <a:srgbClr val="FFFF00"/>
              </a:solidFill>
            </a:endParaRPr>
          </a:p>
          <a:p>
            <a:pPr lvl="1"/>
            <a:r>
              <a:rPr lang="en-US" sz="2800" dirty="0">
                <a:solidFill>
                  <a:srgbClr val="FFFF00"/>
                </a:solidFill>
              </a:rPr>
              <a:t>No, </a:t>
            </a:r>
            <a:r>
              <a:rPr lang="en-US" sz="2800" dirty="0" smtClean="0">
                <a:solidFill>
                  <a:srgbClr val="FFFF00"/>
                </a:solidFill>
              </a:rPr>
              <a:t>Jones’ </a:t>
            </a:r>
            <a:r>
              <a:rPr lang="en-US" sz="2800" dirty="0">
                <a:solidFill>
                  <a:srgbClr val="FFFF00"/>
                </a:solidFill>
              </a:rPr>
              <a:t>utility is maximized at point </a:t>
            </a:r>
            <a:r>
              <a:rPr lang="en-US" sz="2800" dirty="0" smtClean="0">
                <a:solidFill>
                  <a:srgbClr val="FFFF00"/>
                </a:solidFill>
              </a:rPr>
              <a:t>A</a:t>
            </a:r>
          </a:p>
          <a:p>
            <a:endParaRPr lang="en-US" sz="3200" dirty="0" smtClean="0">
              <a:solidFill>
                <a:srgbClr val="FFFF00"/>
              </a:solidFill>
            </a:endParaRPr>
          </a:p>
          <a:p>
            <a:endParaRPr lang="en-US" sz="2800" dirty="0">
              <a:solidFill>
                <a:srgbClr val="FFFF00"/>
              </a:solidFill>
            </a:endParaRP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891" y="1415462"/>
            <a:ext cx="4775016" cy="4523001"/>
          </a:xfrm>
          <a:prstGeom prst="rect">
            <a:avLst/>
          </a:prstGeom>
          <a:solidFill>
            <a:schemeClr val="bg1"/>
          </a:solidFill>
        </p:spPr>
      </p:pic>
    </p:spTree>
    <p:extLst>
      <p:ext uri="{BB962C8B-B14F-4D97-AF65-F5344CB8AC3E}">
        <p14:creationId xmlns:p14="http://schemas.microsoft.com/office/powerpoint/2010/main" val="4243715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34766" y="280560"/>
            <a:ext cx="7935931" cy="1134902"/>
          </a:xfrm>
        </p:spPr>
        <p:txBody>
          <a:bodyPr anchor="ctr" anchorCtr="0">
            <a:noAutofit/>
          </a:bodyPr>
          <a:lstStyle/>
          <a:p>
            <a:pPr algn="ctr"/>
            <a:r>
              <a:rPr lang="en-US" b="1" dirty="0" smtClean="0">
                <a:solidFill>
                  <a:srgbClr val="FFFF00"/>
                </a:solidFill>
              </a:rPr>
              <a:t>The Trojan Program Story</a:t>
            </a:r>
            <a:endParaRPr lang="en-US" b="1" dirty="0">
              <a:solidFill>
                <a:srgbClr val="FFFF00"/>
              </a:solidFill>
            </a:endParaRPr>
          </a:p>
        </p:txBody>
      </p:sp>
      <p:sp>
        <p:nvSpPr>
          <p:cNvPr id="2" name="Content Placeholder 1"/>
          <p:cNvSpPr>
            <a:spLocks noGrp="1"/>
          </p:cNvSpPr>
          <p:nvPr>
            <p:ph idx="1"/>
          </p:nvPr>
        </p:nvSpPr>
        <p:spPr>
          <a:xfrm>
            <a:off x="478604" y="1645398"/>
            <a:ext cx="8778412" cy="4351338"/>
          </a:xfrm>
        </p:spPr>
        <p:txBody>
          <a:bodyPr>
            <a:normAutofit lnSpcReduction="10000"/>
          </a:bodyPr>
          <a:lstStyle/>
          <a:p>
            <a:r>
              <a:rPr lang="en-US" sz="3200" dirty="0" smtClean="0">
                <a:solidFill>
                  <a:srgbClr val="FFFF00"/>
                </a:solidFill>
              </a:rPr>
              <a:t>Total US Bank deposits in 2020 </a:t>
            </a:r>
          </a:p>
          <a:p>
            <a:pPr lvl="1"/>
            <a:r>
              <a:rPr lang="en-US" sz="2800" dirty="0" smtClean="0">
                <a:solidFill>
                  <a:srgbClr val="FFFF00"/>
                </a:solidFill>
              </a:rPr>
              <a:t>$15 trillion</a:t>
            </a:r>
          </a:p>
          <a:p>
            <a:r>
              <a:rPr lang="en-US" sz="3200" dirty="0" smtClean="0">
                <a:solidFill>
                  <a:srgbClr val="FFFF00"/>
                </a:solidFill>
              </a:rPr>
              <a:t>Total amount of money transferred to your Swiss bank account</a:t>
            </a:r>
          </a:p>
          <a:p>
            <a:pPr lvl="1"/>
            <a:r>
              <a:rPr lang="en-US" sz="2800" dirty="0" smtClean="0">
                <a:solidFill>
                  <a:srgbClr val="FFFF00"/>
                </a:solidFill>
              </a:rPr>
              <a:t>$150,000,000</a:t>
            </a:r>
            <a:endParaRPr lang="en-US" sz="2800" dirty="0">
              <a:solidFill>
                <a:srgbClr val="FFFF00"/>
              </a:solidFill>
            </a:endParaRPr>
          </a:p>
          <a:p>
            <a:r>
              <a:rPr lang="en-US" sz="3200" dirty="0" smtClean="0">
                <a:solidFill>
                  <a:srgbClr val="FFFF00"/>
                </a:solidFill>
              </a:rPr>
              <a:t>This is a way to get rich without anyone suffering a noticeable loss</a:t>
            </a:r>
          </a:p>
          <a:p>
            <a:r>
              <a:rPr lang="en-US" sz="3200" dirty="0" smtClean="0">
                <a:solidFill>
                  <a:srgbClr val="FFFF00"/>
                </a:solidFill>
              </a:rPr>
              <a:t>If you knew you would not get caught, would you do it?</a:t>
            </a:r>
          </a:p>
          <a:p>
            <a:endParaRPr lang="en-US" sz="2800" dirty="0">
              <a:solidFill>
                <a:srgbClr val="FFFF00"/>
              </a:solidFill>
            </a:endParaRP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3700120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34766" y="280560"/>
            <a:ext cx="7935931" cy="1134902"/>
          </a:xfrm>
        </p:spPr>
        <p:txBody>
          <a:bodyPr anchor="ctr" anchorCtr="0">
            <a:noAutofit/>
          </a:bodyPr>
          <a:lstStyle/>
          <a:p>
            <a:pPr algn="ctr"/>
            <a:r>
              <a:rPr lang="en-US" b="1" dirty="0" smtClean="0">
                <a:solidFill>
                  <a:srgbClr val="FFFF00"/>
                </a:solidFill>
              </a:rPr>
              <a:t>The Trojan Program Story</a:t>
            </a:r>
            <a:endParaRPr lang="en-US" b="1" dirty="0">
              <a:solidFill>
                <a:srgbClr val="FFFF00"/>
              </a:solidFill>
            </a:endParaRPr>
          </a:p>
        </p:txBody>
      </p:sp>
      <p:sp>
        <p:nvSpPr>
          <p:cNvPr id="2" name="Content Placeholder 1"/>
          <p:cNvSpPr>
            <a:spLocks noGrp="1"/>
          </p:cNvSpPr>
          <p:nvPr>
            <p:ph idx="1"/>
          </p:nvPr>
        </p:nvSpPr>
        <p:spPr>
          <a:xfrm>
            <a:off x="478604" y="1645398"/>
            <a:ext cx="8778412" cy="4351338"/>
          </a:xfrm>
        </p:spPr>
        <p:txBody>
          <a:bodyPr>
            <a:normAutofit/>
          </a:bodyPr>
          <a:lstStyle/>
          <a:p>
            <a:r>
              <a:rPr lang="en-US" sz="3600" dirty="0" smtClean="0">
                <a:solidFill>
                  <a:srgbClr val="FFFF00"/>
                </a:solidFill>
              </a:rPr>
              <a:t>Is it Right? Ethical?</a:t>
            </a:r>
          </a:p>
          <a:p>
            <a:pPr lvl="1"/>
            <a:r>
              <a:rPr lang="en-US" sz="3200" dirty="0" smtClean="0">
                <a:solidFill>
                  <a:srgbClr val="FFFF00"/>
                </a:solidFill>
              </a:rPr>
              <a:t>This is clearly theft. Property rights are violated</a:t>
            </a:r>
          </a:p>
          <a:p>
            <a:pPr lvl="1"/>
            <a:r>
              <a:rPr lang="en-US" sz="3200" dirty="0" smtClean="0">
                <a:solidFill>
                  <a:srgbClr val="FFFF00"/>
                </a:solidFill>
              </a:rPr>
              <a:t>It is clearly illegal.</a:t>
            </a:r>
          </a:p>
          <a:p>
            <a:r>
              <a:rPr lang="en-US" sz="3600" dirty="0" smtClean="0">
                <a:solidFill>
                  <a:srgbClr val="FFFF00"/>
                </a:solidFill>
              </a:rPr>
              <a:t>Depositors did not choose to give their money away. </a:t>
            </a:r>
          </a:p>
          <a:p>
            <a:r>
              <a:rPr lang="en-US" sz="3600" dirty="0" smtClean="0">
                <a:solidFill>
                  <a:srgbClr val="FFFF00"/>
                </a:solidFill>
              </a:rPr>
              <a:t>Income inequality rises</a:t>
            </a:r>
          </a:p>
          <a:p>
            <a:pPr lvl="1"/>
            <a:endParaRPr lang="en-US" sz="2800" dirty="0" smtClean="0">
              <a:solidFill>
                <a:srgbClr val="FFFF00"/>
              </a:solidFill>
            </a:endParaRPr>
          </a:p>
          <a:p>
            <a:endParaRPr lang="en-US" sz="2800" dirty="0">
              <a:solidFill>
                <a:srgbClr val="FFFF00"/>
              </a:solidFill>
            </a:endParaRP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2033831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34766" y="280560"/>
            <a:ext cx="7935931" cy="1134902"/>
          </a:xfrm>
        </p:spPr>
        <p:txBody>
          <a:bodyPr anchor="ctr" anchorCtr="0">
            <a:noAutofit/>
          </a:bodyPr>
          <a:lstStyle/>
          <a:p>
            <a:pPr algn="ctr"/>
            <a:r>
              <a:rPr lang="en-US" b="1" dirty="0" smtClean="0">
                <a:solidFill>
                  <a:srgbClr val="FFFF00"/>
                </a:solidFill>
              </a:rPr>
              <a:t>The Happy App Program Story</a:t>
            </a:r>
            <a:endParaRPr lang="en-US" b="1" dirty="0">
              <a:solidFill>
                <a:srgbClr val="FFFF00"/>
              </a:solidFill>
            </a:endParaRPr>
          </a:p>
        </p:txBody>
      </p:sp>
      <p:sp>
        <p:nvSpPr>
          <p:cNvPr id="2" name="Content Placeholder 1"/>
          <p:cNvSpPr>
            <a:spLocks noGrp="1"/>
          </p:cNvSpPr>
          <p:nvPr>
            <p:ph idx="1"/>
          </p:nvPr>
        </p:nvSpPr>
        <p:spPr>
          <a:xfrm>
            <a:off x="478604" y="1645398"/>
            <a:ext cx="8778412" cy="4351338"/>
          </a:xfrm>
        </p:spPr>
        <p:txBody>
          <a:bodyPr>
            <a:normAutofit/>
          </a:bodyPr>
          <a:lstStyle/>
          <a:p>
            <a:r>
              <a:rPr lang="en-US" sz="3200" dirty="0" smtClean="0">
                <a:solidFill>
                  <a:srgbClr val="FFFF00"/>
                </a:solidFill>
              </a:rPr>
              <a:t>Suppose </a:t>
            </a:r>
            <a:r>
              <a:rPr lang="en-US" sz="3200" dirty="0" smtClean="0">
                <a:solidFill>
                  <a:srgbClr val="FFFF00"/>
                </a:solidFill>
              </a:rPr>
              <a:t>instead you </a:t>
            </a:r>
            <a:r>
              <a:rPr lang="en-US" sz="3200" dirty="0" smtClean="0">
                <a:solidFill>
                  <a:srgbClr val="FFFF00"/>
                </a:solidFill>
              </a:rPr>
              <a:t>design a Happy App program that presents a user a new and unique and short happy video whenever you login.  Think </a:t>
            </a:r>
            <a:r>
              <a:rPr lang="en-US" sz="3200" dirty="0" err="1" smtClean="0">
                <a:solidFill>
                  <a:srgbClr val="FFFF00"/>
                </a:solidFill>
              </a:rPr>
              <a:t>Tiktok</a:t>
            </a:r>
            <a:r>
              <a:rPr lang="en-US" sz="3200" dirty="0" smtClean="0">
                <a:solidFill>
                  <a:srgbClr val="FFFF00"/>
                </a:solidFill>
              </a:rPr>
              <a:t>!</a:t>
            </a:r>
          </a:p>
          <a:p>
            <a:r>
              <a:rPr lang="en-US" sz="3200" dirty="0" smtClean="0">
                <a:solidFill>
                  <a:srgbClr val="FFFF00"/>
                </a:solidFill>
              </a:rPr>
              <a:t>Suppose you charge the user $1 for unlimited access to the happy videos. </a:t>
            </a:r>
          </a:p>
          <a:p>
            <a:r>
              <a:rPr lang="en-US" sz="3200" dirty="0" smtClean="0">
                <a:solidFill>
                  <a:srgbClr val="FFFF00"/>
                </a:solidFill>
              </a:rPr>
              <a:t>Suppose 150 million people purchase the Happy App.  </a:t>
            </a:r>
          </a:p>
          <a:p>
            <a:r>
              <a:rPr lang="en-US" sz="3200" dirty="0" smtClean="0">
                <a:solidFill>
                  <a:srgbClr val="FFFF00"/>
                </a:solidFill>
              </a:rPr>
              <a:t>Your revenues?  $150,000,000 </a:t>
            </a:r>
          </a:p>
          <a:p>
            <a:endParaRPr lang="en-US" sz="2800" dirty="0">
              <a:solidFill>
                <a:srgbClr val="FFFF00"/>
              </a:solidFill>
            </a:endParaRP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3042224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34766" y="280560"/>
            <a:ext cx="7935931" cy="1134902"/>
          </a:xfrm>
        </p:spPr>
        <p:txBody>
          <a:bodyPr anchor="ctr" anchorCtr="0">
            <a:noAutofit/>
          </a:bodyPr>
          <a:lstStyle/>
          <a:p>
            <a:pPr algn="ctr"/>
            <a:r>
              <a:rPr lang="en-US" b="1" dirty="0" smtClean="0">
                <a:solidFill>
                  <a:srgbClr val="FFFF00"/>
                </a:solidFill>
              </a:rPr>
              <a:t>The Happy App Program Story</a:t>
            </a:r>
            <a:endParaRPr lang="en-US" b="1" dirty="0">
              <a:solidFill>
                <a:srgbClr val="FFFF00"/>
              </a:solidFill>
            </a:endParaRPr>
          </a:p>
        </p:txBody>
      </p:sp>
      <p:sp>
        <p:nvSpPr>
          <p:cNvPr id="2" name="Content Placeholder 1"/>
          <p:cNvSpPr>
            <a:spLocks noGrp="1"/>
          </p:cNvSpPr>
          <p:nvPr>
            <p:ph idx="1"/>
          </p:nvPr>
        </p:nvSpPr>
        <p:spPr>
          <a:xfrm>
            <a:off x="478604" y="1645398"/>
            <a:ext cx="8778412" cy="4351338"/>
          </a:xfrm>
        </p:spPr>
        <p:txBody>
          <a:bodyPr>
            <a:normAutofit/>
          </a:bodyPr>
          <a:lstStyle/>
          <a:p>
            <a:r>
              <a:rPr lang="en-US" sz="3200" dirty="0" smtClean="0">
                <a:solidFill>
                  <a:srgbClr val="FFFF00"/>
                </a:solidFill>
              </a:rPr>
              <a:t>This is also a way to get rich without anyone suffering a noticeable loss</a:t>
            </a:r>
          </a:p>
          <a:p>
            <a:r>
              <a:rPr lang="en-US" sz="3600" dirty="0">
                <a:solidFill>
                  <a:srgbClr val="FFFF00"/>
                </a:solidFill>
              </a:rPr>
              <a:t>Is it Right? Ethical?</a:t>
            </a:r>
          </a:p>
          <a:p>
            <a:pPr lvl="1"/>
            <a:r>
              <a:rPr lang="en-US" sz="3200" dirty="0">
                <a:solidFill>
                  <a:srgbClr val="FFFF00"/>
                </a:solidFill>
              </a:rPr>
              <a:t>This is clearly </a:t>
            </a:r>
            <a:r>
              <a:rPr lang="en-US" sz="3200" dirty="0" smtClean="0">
                <a:solidFill>
                  <a:srgbClr val="FFFF00"/>
                </a:solidFill>
              </a:rPr>
              <a:t>mutually voluntary exchange</a:t>
            </a:r>
          </a:p>
          <a:p>
            <a:pPr lvl="1"/>
            <a:r>
              <a:rPr lang="en-US" sz="3200" dirty="0" smtClean="0">
                <a:solidFill>
                  <a:srgbClr val="FFFF00"/>
                </a:solidFill>
              </a:rPr>
              <a:t>Purchasers spent $1 because they expect to receive more than $1 in utility</a:t>
            </a:r>
          </a:p>
          <a:p>
            <a:pPr lvl="1"/>
            <a:r>
              <a:rPr lang="en-US" sz="3200" dirty="0" smtClean="0">
                <a:solidFill>
                  <a:srgbClr val="FFFF00"/>
                </a:solidFill>
              </a:rPr>
              <a:t>Both sides benefit from trade  </a:t>
            </a:r>
            <a:endParaRPr lang="en-US" sz="3200" dirty="0">
              <a:solidFill>
                <a:srgbClr val="FFFF00"/>
              </a:solidFill>
            </a:endParaRPr>
          </a:p>
          <a:p>
            <a:r>
              <a:rPr lang="en-US" sz="3600" dirty="0" smtClean="0">
                <a:solidFill>
                  <a:srgbClr val="FFFF00"/>
                </a:solidFill>
              </a:rPr>
              <a:t>Income inequality also rises</a:t>
            </a:r>
            <a:endParaRPr lang="en-US" sz="3600" dirty="0">
              <a:solidFill>
                <a:srgbClr val="FFFF00"/>
              </a:solidFill>
            </a:endParaRPr>
          </a:p>
          <a:p>
            <a:endParaRPr lang="en-US" sz="2800" dirty="0">
              <a:solidFill>
                <a:srgbClr val="FFFF00"/>
              </a:solidFill>
            </a:endParaRP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124691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Trojan/</a:t>
            </a:r>
            <a:r>
              <a:rPr lang="en-US" dirty="0" err="1" smtClean="0">
                <a:solidFill>
                  <a:srgbClr val="FFFF00"/>
                </a:solidFill>
              </a:rPr>
              <a:t>HappyApp</a:t>
            </a:r>
            <a:r>
              <a:rPr lang="en-US" dirty="0" smtClean="0">
                <a:solidFill>
                  <a:srgbClr val="FFFF00"/>
                </a:solidFill>
              </a:rPr>
              <a:t> Lessons</a:t>
            </a:r>
            <a:endParaRPr lang="en-US" dirty="0">
              <a:solidFill>
                <a:srgbClr val="FFFF00"/>
              </a:solidFill>
            </a:endParaRPr>
          </a:p>
        </p:txBody>
      </p:sp>
      <p:sp>
        <p:nvSpPr>
          <p:cNvPr id="4" name="Content Placeholder 3"/>
          <p:cNvSpPr>
            <a:spLocks noGrp="1"/>
          </p:cNvSpPr>
          <p:nvPr>
            <p:ph sz="half" idx="1"/>
          </p:nvPr>
        </p:nvSpPr>
        <p:spPr/>
        <p:txBody>
          <a:bodyPr>
            <a:normAutofit/>
          </a:bodyPr>
          <a:lstStyle/>
          <a:p>
            <a:r>
              <a:rPr lang="en-US" sz="3200" dirty="0" smtClean="0">
                <a:solidFill>
                  <a:srgbClr val="FFFF00"/>
                </a:solidFill>
              </a:rPr>
              <a:t>With </a:t>
            </a:r>
            <a:r>
              <a:rPr lang="en-US" sz="3200" dirty="0" smtClean="0">
                <a:solidFill>
                  <a:srgbClr val="FFFF00"/>
                </a:solidFill>
              </a:rPr>
              <a:t>the Trojan</a:t>
            </a:r>
            <a:r>
              <a:rPr lang="en-US" sz="3200" dirty="0" smtClean="0">
                <a:solidFill>
                  <a:srgbClr val="FFFF00"/>
                </a:solidFill>
              </a:rPr>
              <a:t>, self-interest is satisfied by reducing utility of many others (this is theft and greed) </a:t>
            </a:r>
          </a:p>
          <a:p>
            <a:endParaRPr lang="en-US" sz="3200" dirty="0" smtClean="0">
              <a:solidFill>
                <a:srgbClr val="FFFF00"/>
              </a:solidFill>
            </a:endParaRPr>
          </a:p>
          <a:p>
            <a:r>
              <a:rPr lang="en-US" sz="3200" dirty="0" smtClean="0">
                <a:solidFill>
                  <a:srgbClr val="FFFF00"/>
                </a:solidFill>
              </a:rPr>
              <a:t>Income inequality caused in this way is unjust.  </a:t>
            </a:r>
          </a:p>
          <a:p>
            <a:endParaRPr lang="en-US" sz="3200" dirty="0" smtClean="0">
              <a:solidFill>
                <a:srgbClr val="FFFF00"/>
              </a:solidFill>
            </a:endParaRPr>
          </a:p>
          <a:p>
            <a:endParaRPr lang="en-US" dirty="0">
              <a:solidFill>
                <a:srgbClr val="FFFF00"/>
              </a:solidFill>
            </a:endParaRPr>
          </a:p>
        </p:txBody>
      </p:sp>
      <p:sp>
        <p:nvSpPr>
          <p:cNvPr id="5" name="Content Placeholder 4"/>
          <p:cNvSpPr>
            <a:spLocks noGrp="1"/>
          </p:cNvSpPr>
          <p:nvPr>
            <p:ph sz="half" idx="2"/>
          </p:nvPr>
        </p:nvSpPr>
        <p:spPr/>
        <p:txBody>
          <a:bodyPr>
            <a:normAutofit/>
          </a:bodyPr>
          <a:lstStyle/>
          <a:p>
            <a:r>
              <a:rPr lang="en-US" sz="3200" dirty="0" smtClean="0">
                <a:solidFill>
                  <a:srgbClr val="FFFF00"/>
                </a:solidFill>
              </a:rPr>
              <a:t>With </a:t>
            </a:r>
            <a:r>
              <a:rPr lang="en-US" sz="3200" dirty="0" err="1" smtClean="0">
                <a:solidFill>
                  <a:srgbClr val="FFFF00"/>
                </a:solidFill>
              </a:rPr>
              <a:t>HappyApp</a:t>
            </a:r>
            <a:r>
              <a:rPr lang="en-US" sz="3200" dirty="0" smtClean="0">
                <a:solidFill>
                  <a:srgbClr val="FFFF00"/>
                </a:solidFill>
              </a:rPr>
              <a:t> self-interest is satisfied while creating even more value for others.  </a:t>
            </a:r>
          </a:p>
          <a:p>
            <a:pPr lvl="1"/>
            <a:r>
              <a:rPr lang="en-US" dirty="0" smtClean="0">
                <a:solidFill>
                  <a:srgbClr val="FFFF00"/>
                </a:solidFill>
              </a:rPr>
              <a:t>Consumers gain more that $150 million in utility</a:t>
            </a:r>
          </a:p>
          <a:p>
            <a:r>
              <a:rPr lang="en-US" sz="3200" dirty="0" smtClean="0">
                <a:solidFill>
                  <a:srgbClr val="FFFF00"/>
                </a:solidFill>
              </a:rPr>
              <a:t>The same income inequality arising here is not unjust.</a:t>
            </a:r>
            <a:endParaRPr lang="en-US" sz="3200" dirty="0">
              <a:solidFill>
                <a:srgbClr val="FFFF00"/>
              </a:solidFill>
            </a:endParaRP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3540820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6"/>
            <a:ext cx="7894834" cy="1134902"/>
          </a:xfrm>
        </p:spPr>
        <p:txBody>
          <a:bodyPr anchor="ctr" anchorCtr="0">
            <a:noAutofit/>
          </a:bodyPr>
          <a:lstStyle/>
          <a:p>
            <a:pPr algn="ctr"/>
            <a:r>
              <a:rPr lang="en-US" b="1" dirty="0" smtClean="0">
                <a:solidFill>
                  <a:srgbClr val="FFFF00"/>
                </a:solidFill>
              </a:rPr>
              <a:t>Does Trade really maximize Utility?</a:t>
            </a:r>
            <a:endParaRPr lang="en-US" b="1" dirty="0">
              <a:solidFill>
                <a:srgbClr val="FFFF00"/>
              </a:solidFill>
            </a:endParaRPr>
          </a:p>
        </p:txBody>
      </p:sp>
      <p:sp>
        <p:nvSpPr>
          <p:cNvPr id="2" name="Content Placeholder 1"/>
          <p:cNvSpPr>
            <a:spLocks noGrp="1"/>
          </p:cNvSpPr>
          <p:nvPr>
            <p:ph idx="1"/>
          </p:nvPr>
        </p:nvSpPr>
        <p:spPr>
          <a:xfrm>
            <a:off x="838200" y="1825625"/>
            <a:ext cx="5870825" cy="4351338"/>
          </a:xfrm>
        </p:spPr>
        <p:txBody>
          <a:bodyPr/>
          <a:lstStyle/>
          <a:p>
            <a:r>
              <a:rPr lang="en-US" sz="3200" dirty="0" smtClean="0">
                <a:solidFill>
                  <a:srgbClr val="FFFF00"/>
                </a:solidFill>
              </a:rPr>
              <a:t>Movement from E to (A or K) is not trade</a:t>
            </a:r>
          </a:p>
          <a:p>
            <a:r>
              <a:rPr lang="en-US" sz="3200" dirty="0" smtClean="0">
                <a:solidFill>
                  <a:srgbClr val="FFFF00"/>
                </a:solidFill>
              </a:rPr>
              <a:t>Trade involves a quid pro quo</a:t>
            </a:r>
          </a:p>
          <a:p>
            <a:r>
              <a:rPr lang="en-US" sz="3200" dirty="0" smtClean="0">
                <a:solidFill>
                  <a:srgbClr val="FFFF00"/>
                </a:solidFill>
              </a:rPr>
              <a:t>Movement from E to K would mean Jones is transferring 10 apples to Smith and getting nothing in return</a:t>
            </a:r>
            <a:endParaRPr lang="en-US" sz="3200" dirty="0">
              <a:solidFill>
                <a:srgbClr val="FFFF00"/>
              </a:solidFill>
            </a:endParaRPr>
          </a:p>
          <a:p>
            <a:endParaRPr lang="en-US" sz="3200" dirty="0" smtClean="0">
              <a:solidFill>
                <a:srgbClr val="FFFF00"/>
              </a:solidFill>
            </a:endParaRPr>
          </a:p>
          <a:p>
            <a:endParaRPr lang="en-US" sz="2800" dirty="0">
              <a:solidFill>
                <a:srgbClr val="FFFF00"/>
              </a:solidFill>
            </a:endParaRP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891" y="1415462"/>
            <a:ext cx="4775016" cy="4523001"/>
          </a:xfrm>
          <a:prstGeom prst="rect">
            <a:avLst/>
          </a:prstGeom>
          <a:solidFill>
            <a:schemeClr val="bg1"/>
          </a:solidFill>
        </p:spPr>
      </p:pic>
    </p:spTree>
    <p:extLst>
      <p:ext uri="{BB962C8B-B14F-4D97-AF65-F5344CB8AC3E}">
        <p14:creationId xmlns:p14="http://schemas.microsoft.com/office/powerpoint/2010/main" val="1494013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29283" y="293207"/>
            <a:ext cx="7894834" cy="1134902"/>
          </a:xfrm>
        </p:spPr>
        <p:txBody>
          <a:bodyPr anchor="ctr" anchorCtr="0">
            <a:noAutofit/>
          </a:bodyPr>
          <a:lstStyle/>
          <a:p>
            <a:pPr algn="ctr"/>
            <a:r>
              <a:rPr lang="en-US" b="1" dirty="0" smtClean="0">
                <a:solidFill>
                  <a:srgbClr val="FFFF00"/>
                </a:solidFill>
              </a:rPr>
              <a:t>Francis Edgeworth </a:t>
            </a:r>
            <a:r>
              <a:rPr lang="en-US" sz="3200" b="1" dirty="0" smtClean="0">
                <a:solidFill>
                  <a:srgbClr val="FFFF00"/>
                </a:solidFill>
              </a:rPr>
              <a:t>(1845-1926)</a:t>
            </a:r>
            <a:endParaRPr lang="en-US" sz="3200" b="1" dirty="0">
              <a:solidFill>
                <a:srgbClr val="FFFF00"/>
              </a:solidFill>
            </a:endParaRPr>
          </a:p>
        </p:txBody>
      </p:sp>
      <p:sp>
        <p:nvSpPr>
          <p:cNvPr id="2" name="Content Placeholder 1"/>
          <p:cNvSpPr>
            <a:spLocks noGrp="1"/>
          </p:cNvSpPr>
          <p:nvPr>
            <p:ph idx="1"/>
          </p:nvPr>
        </p:nvSpPr>
        <p:spPr>
          <a:xfrm>
            <a:off x="838200" y="1428109"/>
            <a:ext cx="5870825" cy="4748854"/>
          </a:xfrm>
        </p:spPr>
        <p:txBody>
          <a:bodyPr/>
          <a:lstStyle/>
          <a:p>
            <a:endParaRPr lang="en-US" sz="3200" dirty="0" smtClean="0">
              <a:solidFill>
                <a:srgbClr val="FFFF00"/>
              </a:solidFill>
            </a:endParaRPr>
          </a:p>
          <a:p>
            <a:endParaRPr lang="en-US" sz="28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197" y="773273"/>
            <a:ext cx="4477535" cy="5446554"/>
          </a:xfrm>
          <a:prstGeom prst="rect">
            <a:avLst/>
          </a:prstGeom>
        </p:spPr>
      </p:pic>
      <p:sp>
        <p:nvSpPr>
          <p:cNvPr id="9" name="Content Placeholder 1"/>
          <p:cNvSpPr txBox="1">
            <a:spLocks/>
          </p:cNvSpPr>
          <p:nvPr/>
        </p:nvSpPr>
        <p:spPr>
          <a:xfrm>
            <a:off x="682091" y="1626867"/>
            <a:ext cx="5870825"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FFFF00"/>
                </a:solidFill>
              </a:rPr>
              <a:t>The first principle of </a:t>
            </a:r>
            <a:r>
              <a:rPr lang="en-US" sz="3200" dirty="0" smtClean="0">
                <a:solidFill>
                  <a:srgbClr val="FFFF00"/>
                </a:solidFill>
              </a:rPr>
              <a:t>economics </a:t>
            </a:r>
            <a:r>
              <a:rPr lang="en-US" sz="3200" dirty="0">
                <a:solidFill>
                  <a:srgbClr val="FFFF00"/>
                </a:solidFill>
              </a:rPr>
              <a:t>is that every agent is actuated only by self-interest. The workings of this principle may be viewed under two aspects, according as the agent acts without, or with, the consent of others affected by his actions. In wide senses, the first species of action may be called </a:t>
            </a:r>
            <a:r>
              <a:rPr lang="en-US" sz="3200" dirty="0">
                <a:solidFill>
                  <a:schemeClr val="accent4"/>
                </a:solidFill>
              </a:rPr>
              <a:t>war </a:t>
            </a:r>
            <a:r>
              <a:rPr lang="en-US" sz="3200" dirty="0">
                <a:solidFill>
                  <a:srgbClr val="FFFF00"/>
                </a:solidFill>
              </a:rPr>
              <a:t>; the second, </a:t>
            </a:r>
            <a:r>
              <a:rPr lang="en-US" sz="3200" dirty="0">
                <a:solidFill>
                  <a:schemeClr val="accent4"/>
                </a:solidFill>
              </a:rPr>
              <a:t>contract</a:t>
            </a:r>
            <a:r>
              <a:rPr lang="en-US" sz="3200" dirty="0" smtClean="0">
                <a:solidFill>
                  <a:srgbClr val="FFFF00"/>
                </a:solidFill>
              </a:rPr>
              <a:t>.</a:t>
            </a:r>
          </a:p>
          <a:p>
            <a:endParaRPr lang="en-US" sz="3200" dirty="0" smtClean="0">
              <a:solidFill>
                <a:srgbClr val="FFFF00"/>
              </a:solidFill>
            </a:endParaRPr>
          </a:p>
          <a:p>
            <a:r>
              <a:rPr lang="en-US" sz="2200" dirty="0" smtClean="0">
                <a:solidFill>
                  <a:srgbClr val="FFFF00"/>
                </a:solidFill>
              </a:rPr>
              <a:t>Mathematical Psychics, An Essay on the Application of Mathematics to the Moral Sciences, 1881.</a:t>
            </a:r>
            <a:endParaRPr lang="en-US" sz="2200" dirty="0">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1958616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29283" y="293207"/>
            <a:ext cx="7894834" cy="1134902"/>
          </a:xfrm>
        </p:spPr>
        <p:txBody>
          <a:bodyPr anchor="ctr" anchorCtr="0">
            <a:noAutofit/>
          </a:bodyPr>
          <a:lstStyle/>
          <a:p>
            <a:pPr algn="ctr"/>
            <a:r>
              <a:rPr lang="en-US" b="1" dirty="0" smtClean="0">
                <a:solidFill>
                  <a:srgbClr val="FFFF00"/>
                </a:solidFill>
              </a:rPr>
              <a:t>Francis Edgeworth </a:t>
            </a:r>
            <a:r>
              <a:rPr lang="en-US" sz="3200" b="1" dirty="0" smtClean="0">
                <a:solidFill>
                  <a:srgbClr val="FFFF00"/>
                </a:solidFill>
              </a:rPr>
              <a:t>(1845-1926)</a:t>
            </a:r>
            <a:endParaRPr lang="en-US" sz="3200" b="1" dirty="0">
              <a:solidFill>
                <a:srgbClr val="FFFF00"/>
              </a:solidFill>
            </a:endParaRPr>
          </a:p>
        </p:txBody>
      </p:sp>
      <p:sp>
        <p:nvSpPr>
          <p:cNvPr id="2" name="Content Placeholder 1"/>
          <p:cNvSpPr>
            <a:spLocks noGrp="1"/>
          </p:cNvSpPr>
          <p:nvPr>
            <p:ph idx="1"/>
          </p:nvPr>
        </p:nvSpPr>
        <p:spPr>
          <a:xfrm>
            <a:off x="838200" y="1428109"/>
            <a:ext cx="5870825" cy="4748854"/>
          </a:xfrm>
        </p:spPr>
        <p:txBody>
          <a:bodyPr/>
          <a:lstStyle/>
          <a:p>
            <a:endParaRPr lang="en-US" sz="3200" dirty="0" smtClean="0">
              <a:solidFill>
                <a:srgbClr val="FFFF00"/>
              </a:solidFill>
            </a:endParaRPr>
          </a:p>
          <a:p>
            <a:endParaRPr lang="en-US" sz="28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197" y="773273"/>
            <a:ext cx="4477535" cy="5446554"/>
          </a:xfrm>
          <a:prstGeom prst="rect">
            <a:avLst/>
          </a:prstGeom>
        </p:spPr>
      </p:pic>
      <p:sp>
        <p:nvSpPr>
          <p:cNvPr id="9" name="Content Placeholder 1"/>
          <p:cNvSpPr txBox="1">
            <a:spLocks/>
          </p:cNvSpPr>
          <p:nvPr/>
        </p:nvSpPr>
        <p:spPr>
          <a:xfrm>
            <a:off x="682091" y="1626867"/>
            <a:ext cx="58708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solidFill>
                  <a:schemeClr val="accent4"/>
                </a:solidFill>
              </a:rPr>
              <a:t>Contract</a:t>
            </a:r>
            <a:r>
              <a:rPr lang="en-US" sz="3200" dirty="0" smtClean="0">
                <a:solidFill>
                  <a:srgbClr val="FFFF00"/>
                </a:solidFill>
              </a:rPr>
              <a:t> refers to an agreement </a:t>
            </a:r>
          </a:p>
          <a:p>
            <a:pPr lvl="1"/>
            <a:r>
              <a:rPr lang="en-US" sz="2800" dirty="0" err="1" smtClean="0">
                <a:solidFill>
                  <a:srgbClr val="FFFF00"/>
                </a:solidFill>
              </a:rPr>
              <a:t>eg</a:t>
            </a:r>
            <a:r>
              <a:rPr lang="en-US" sz="2800" dirty="0" smtClean="0">
                <a:solidFill>
                  <a:srgbClr val="FFFF00"/>
                </a:solidFill>
              </a:rPr>
              <a:t>. I’ll give you 5 oranges if you give me 5 apples.  </a:t>
            </a:r>
          </a:p>
          <a:p>
            <a:r>
              <a:rPr lang="en-US" sz="3200" dirty="0" smtClean="0">
                <a:solidFill>
                  <a:schemeClr val="accent4"/>
                </a:solidFill>
              </a:rPr>
              <a:t>War </a:t>
            </a:r>
            <a:r>
              <a:rPr lang="en-US" sz="3200" dirty="0" smtClean="0">
                <a:solidFill>
                  <a:srgbClr val="FFFF00"/>
                </a:solidFill>
              </a:rPr>
              <a:t>refers to the taking of goods by force or with superior power</a:t>
            </a:r>
          </a:p>
          <a:p>
            <a:pPr lvl="1"/>
            <a:r>
              <a:rPr lang="en-US" sz="2800" dirty="0" smtClean="0">
                <a:solidFill>
                  <a:srgbClr val="FFFF00"/>
                </a:solidFill>
              </a:rPr>
              <a:t>One option for Smith and Jones is to battle it out.  The winner goes home with all the apples and oranges.  </a:t>
            </a:r>
            <a:endParaRPr lang="en-US" sz="2800" dirty="0">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2939548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6"/>
            <a:ext cx="7894834" cy="1134902"/>
          </a:xfrm>
        </p:spPr>
        <p:txBody>
          <a:bodyPr anchor="ctr" anchorCtr="0">
            <a:noAutofit/>
          </a:bodyPr>
          <a:lstStyle/>
          <a:p>
            <a:pPr algn="ctr"/>
            <a:r>
              <a:rPr lang="en-US" b="1" dirty="0" smtClean="0">
                <a:solidFill>
                  <a:srgbClr val="FFFF00"/>
                </a:solidFill>
              </a:rPr>
              <a:t>An Implicit Assumption to Cooperate and Trade</a:t>
            </a:r>
            <a:endParaRPr lang="en-US" b="1" dirty="0">
              <a:solidFill>
                <a:srgbClr val="FFFF00"/>
              </a:solidFill>
            </a:endParaRPr>
          </a:p>
        </p:txBody>
      </p:sp>
      <p:sp>
        <p:nvSpPr>
          <p:cNvPr id="2" name="Content Placeholder 1"/>
          <p:cNvSpPr>
            <a:spLocks noGrp="1"/>
          </p:cNvSpPr>
          <p:nvPr>
            <p:ph idx="1"/>
          </p:nvPr>
        </p:nvSpPr>
        <p:spPr/>
        <p:txBody>
          <a:bodyPr/>
          <a:lstStyle/>
          <a:p>
            <a:r>
              <a:rPr lang="en-US" sz="3200" dirty="0" smtClean="0">
                <a:solidFill>
                  <a:srgbClr val="FFFF00"/>
                </a:solidFill>
              </a:rPr>
              <a:t>The Pure exchange model assumes they engage in contract, not war. </a:t>
            </a:r>
          </a:p>
          <a:p>
            <a:r>
              <a:rPr lang="en-US" sz="3200" dirty="0" smtClean="0">
                <a:solidFill>
                  <a:srgbClr val="FFFF00"/>
                </a:solidFill>
                <a:sym typeface="Wingdings" panose="05000000000000000000" pitchFamily="2" charset="2"/>
              </a:rPr>
              <a:t> They accept property rights </a:t>
            </a:r>
          </a:p>
          <a:p>
            <a:pPr lvl="1"/>
            <a:r>
              <a:rPr lang="en-US" sz="2800" dirty="0" smtClean="0">
                <a:solidFill>
                  <a:srgbClr val="FFFF00"/>
                </a:solidFill>
                <a:sym typeface="Wingdings" panose="05000000000000000000" pitchFamily="2" charset="2"/>
              </a:rPr>
              <a:t>What’s mine is mine, what’s yours is yours, until or unless we engage in mutually voluntary trade.</a:t>
            </a:r>
          </a:p>
          <a:p>
            <a:pPr lvl="1"/>
            <a:r>
              <a:rPr lang="en-US" sz="2800" dirty="0" smtClean="0">
                <a:solidFill>
                  <a:srgbClr val="FFFF00"/>
                </a:solidFill>
                <a:sym typeface="Wingdings" panose="05000000000000000000" pitchFamily="2" charset="2"/>
              </a:rPr>
              <a:t>They accept the moral code, “Thou Shalt not Steal”</a:t>
            </a:r>
          </a:p>
          <a:p>
            <a:r>
              <a:rPr lang="en-US" sz="3200" dirty="0" smtClean="0">
                <a:solidFill>
                  <a:srgbClr val="FFFF00"/>
                </a:solidFill>
                <a:sym typeface="Wingdings" panose="05000000000000000000" pitchFamily="2" charset="2"/>
              </a:rPr>
              <a:t> they </a:t>
            </a:r>
            <a:r>
              <a:rPr lang="en-US" sz="3200" dirty="0">
                <a:solidFill>
                  <a:srgbClr val="FFFF00"/>
                </a:solidFill>
                <a:sym typeface="Wingdings" panose="05000000000000000000" pitchFamily="2" charset="2"/>
              </a:rPr>
              <a:t>a</a:t>
            </a:r>
            <a:r>
              <a:rPr lang="en-US" sz="3200" dirty="0" smtClean="0">
                <a:solidFill>
                  <a:srgbClr val="FFFF00"/>
                </a:solidFill>
                <a:sym typeface="Wingdings" panose="05000000000000000000" pitchFamily="2" charset="2"/>
              </a:rPr>
              <a:t>gree not to use force or coercion, violence, or threats against the other to gain an advantage.  </a:t>
            </a:r>
            <a:endParaRPr lang="en-US" sz="3200" dirty="0">
              <a:solidFill>
                <a:srgbClr val="FFFF00"/>
              </a:solidFill>
            </a:endParaRP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3990289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38199" y="365126"/>
            <a:ext cx="8922249" cy="1134902"/>
          </a:xfrm>
        </p:spPr>
        <p:txBody>
          <a:bodyPr anchor="ctr" anchorCtr="0">
            <a:noAutofit/>
          </a:bodyPr>
          <a:lstStyle/>
          <a:p>
            <a:pPr algn="ctr"/>
            <a:r>
              <a:rPr lang="en-US" b="1" dirty="0" smtClean="0">
                <a:solidFill>
                  <a:srgbClr val="FFFF00"/>
                </a:solidFill>
              </a:rPr>
              <a:t>What if agents don’t accept Contract?</a:t>
            </a:r>
            <a:endParaRPr lang="en-US" b="1" dirty="0">
              <a:solidFill>
                <a:srgbClr val="FFFF00"/>
              </a:solidFill>
            </a:endParaRPr>
          </a:p>
        </p:txBody>
      </p:sp>
      <p:sp>
        <p:nvSpPr>
          <p:cNvPr id="2" name="Content Placeholder 1"/>
          <p:cNvSpPr>
            <a:spLocks noGrp="1"/>
          </p:cNvSpPr>
          <p:nvPr>
            <p:ph idx="1"/>
          </p:nvPr>
        </p:nvSpPr>
        <p:spPr/>
        <p:txBody>
          <a:bodyPr/>
          <a:lstStyle/>
          <a:p>
            <a:r>
              <a:rPr lang="en-US" sz="3200" dirty="0" smtClean="0">
                <a:solidFill>
                  <a:srgbClr val="FFFF00"/>
                </a:solidFill>
              </a:rPr>
              <a:t>If theft and violence occur – the outcome is win-lose</a:t>
            </a:r>
          </a:p>
          <a:p>
            <a:pPr lvl="1"/>
            <a:r>
              <a:rPr lang="en-US" sz="2800" dirty="0" smtClean="0">
                <a:solidFill>
                  <a:srgbClr val="FFFF00"/>
                </a:solidFill>
              </a:rPr>
              <a:t>The more powerful agent gains, the other loses</a:t>
            </a:r>
          </a:p>
          <a:p>
            <a:pPr marL="457200" lvl="1" indent="0">
              <a:buNone/>
            </a:pPr>
            <a:endParaRPr lang="en-US" sz="2800" dirty="0" smtClean="0">
              <a:solidFill>
                <a:srgbClr val="FFFF00"/>
              </a:solidFill>
            </a:endParaRPr>
          </a:p>
          <a:p>
            <a:r>
              <a:rPr lang="en-US" sz="3200" dirty="0" smtClean="0">
                <a:solidFill>
                  <a:srgbClr val="FFFF00"/>
                </a:solidFill>
              </a:rPr>
              <a:t>If there is a threat of violence and coercion at the market</a:t>
            </a:r>
          </a:p>
          <a:p>
            <a:pPr lvl="1"/>
            <a:r>
              <a:rPr lang="en-US" sz="2800" dirty="0" smtClean="0">
                <a:solidFill>
                  <a:srgbClr val="FFFF00"/>
                </a:solidFill>
                <a:sym typeface="Wingdings" panose="05000000000000000000" pitchFamily="2" charset="2"/>
              </a:rPr>
              <a:t>  don’t go to the market to attempt trade </a:t>
            </a:r>
          </a:p>
          <a:p>
            <a:pPr lvl="1"/>
            <a:r>
              <a:rPr lang="en-US" sz="2800" dirty="0" smtClean="0">
                <a:solidFill>
                  <a:srgbClr val="FFFF00"/>
                </a:solidFill>
                <a:sym typeface="Wingdings" panose="05000000000000000000" pitchFamily="2" charset="2"/>
              </a:rPr>
              <a:t>No trade  no mutual benefits  (the potential for gains is lost) </a:t>
            </a:r>
          </a:p>
          <a:p>
            <a:pPr marL="457200" lvl="1" indent="0">
              <a:buNone/>
            </a:pPr>
            <a:r>
              <a:rPr lang="en-US" sz="2800" dirty="0" smtClean="0">
                <a:solidFill>
                  <a:srgbClr val="FFFF00"/>
                </a:solidFill>
                <a:sym typeface="Wingdings" panose="05000000000000000000" pitchFamily="2" charset="2"/>
              </a:rPr>
              <a:t> </a:t>
            </a:r>
            <a:endParaRPr lang="en-US" sz="2800" dirty="0">
              <a:solidFill>
                <a:srgbClr val="FFFF00"/>
              </a:solidFill>
            </a:endParaRP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3470306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258566" y="211014"/>
            <a:ext cx="8911975" cy="1134902"/>
          </a:xfrm>
        </p:spPr>
        <p:txBody>
          <a:bodyPr anchor="ctr" anchorCtr="0">
            <a:noAutofit/>
          </a:bodyPr>
          <a:lstStyle/>
          <a:p>
            <a:pPr algn="ctr"/>
            <a:r>
              <a:rPr lang="en-US" b="1" dirty="0" smtClean="0">
                <a:solidFill>
                  <a:srgbClr val="FFFF00"/>
                </a:solidFill>
              </a:rPr>
              <a:t>The assumption prohibiting deception</a:t>
            </a:r>
            <a:endParaRPr lang="en-US" b="1" dirty="0">
              <a:solidFill>
                <a:srgbClr val="FFFF00"/>
              </a:solidFill>
            </a:endParaRPr>
          </a:p>
        </p:txBody>
      </p:sp>
      <p:sp>
        <p:nvSpPr>
          <p:cNvPr id="2" name="Content Placeholder 1"/>
          <p:cNvSpPr>
            <a:spLocks noGrp="1"/>
          </p:cNvSpPr>
          <p:nvPr>
            <p:ph idx="1"/>
          </p:nvPr>
        </p:nvSpPr>
        <p:spPr/>
        <p:txBody>
          <a:bodyPr/>
          <a:lstStyle/>
          <a:p>
            <a:r>
              <a:rPr lang="en-US" sz="3200" dirty="0" smtClean="0">
                <a:solidFill>
                  <a:srgbClr val="FFFF00"/>
                </a:solidFill>
              </a:rPr>
              <a:t>Relax (change) the perfect information assumption</a:t>
            </a:r>
          </a:p>
          <a:p>
            <a:r>
              <a:rPr lang="en-US" sz="3200" dirty="0" smtClean="0">
                <a:solidFill>
                  <a:srgbClr val="FFFF00"/>
                </a:solidFill>
              </a:rPr>
              <a:t>We assumed earlier – agents know perfectly the quality of the other goods  … but what if they don’t know.  </a:t>
            </a:r>
          </a:p>
          <a:p>
            <a:r>
              <a:rPr lang="en-US" sz="3200" dirty="0" smtClean="0">
                <a:solidFill>
                  <a:srgbClr val="FFFF00"/>
                </a:solidFill>
              </a:rPr>
              <a:t>Imperfect knowledge opens the door for agents to deceive each other  </a:t>
            </a:r>
          </a:p>
          <a:p>
            <a:pPr lvl="1"/>
            <a:r>
              <a:rPr lang="en-US" sz="2800" dirty="0" smtClean="0">
                <a:solidFill>
                  <a:srgbClr val="FFFF00"/>
                </a:solidFill>
              </a:rPr>
              <a:t>To say your goods are good, when they are not</a:t>
            </a:r>
          </a:p>
          <a:p>
            <a:pPr lvl="1"/>
            <a:r>
              <a:rPr lang="en-US" sz="2800" dirty="0" smtClean="0">
                <a:solidFill>
                  <a:srgbClr val="FFFF00"/>
                </a:solidFill>
              </a:rPr>
              <a:t>To embellish the qualities (</a:t>
            </a:r>
            <a:r>
              <a:rPr lang="en-US" sz="2800" dirty="0" err="1" smtClean="0">
                <a:solidFill>
                  <a:srgbClr val="FFFF00"/>
                </a:solidFill>
              </a:rPr>
              <a:t>eg</a:t>
            </a:r>
            <a:r>
              <a:rPr lang="en-US" sz="2800" dirty="0" smtClean="0">
                <a:solidFill>
                  <a:srgbClr val="FFFF00"/>
                </a:solidFill>
              </a:rPr>
              <a:t>. an apple a day keeps the doctor away)</a:t>
            </a:r>
          </a:p>
          <a:p>
            <a:pPr lvl="1"/>
            <a:endParaRPr lang="en-US" sz="2800" dirty="0" smtClean="0">
              <a:solidFill>
                <a:srgbClr val="FFFF00"/>
              </a:solidFill>
            </a:endParaRPr>
          </a:p>
        </p:txBody>
      </p:sp>
      <p:sp>
        <p:nvSpPr>
          <p:cNvPr id="8" name="Title 6"/>
          <p:cNvSpPr txBox="1">
            <a:spLocks/>
          </p:cNvSpPr>
          <p:nvPr/>
        </p:nvSpPr>
        <p:spPr>
          <a:xfrm>
            <a:off x="552236" y="1726825"/>
            <a:ext cx="8324636" cy="4334927"/>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b="1" dirty="0">
              <a:solidFill>
                <a:srgbClr val="FFFF00"/>
              </a:solidFill>
            </a:endParaRPr>
          </a:p>
        </p:txBody>
      </p:sp>
    </p:spTree>
    <p:extLst>
      <p:ext uri="{BB962C8B-B14F-4D97-AF65-F5344CB8AC3E}">
        <p14:creationId xmlns:p14="http://schemas.microsoft.com/office/powerpoint/2010/main" val="1485863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37050</TotalTime>
  <Words>2076</Words>
  <Application>Microsoft Office PowerPoint</Application>
  <PresentationFormat>Widescreen</PresentationFormat>
  <Paragraphs>205</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DengXian</vt:lpstr>
      <vt:lpstr>Arial</vt:lpstr>
      <vt:lpstr>Calibri</vt:lpstr>
      <vt:lpstr>Calibri Light</vt:lpstr>
      <vt:lpstr>Times New Roman</vt:lpstr>
      <vt:lpstr>Wingdings</vt:lpstr>
      <vt:lpstr>Office Theme</vt:lpstr>
      <vt:lpstr>Ethics and Trade</vt:lpstr>
      <vt:lpstr>The Self-Interest Requirement</vt:lpstr>
      <vt:lpstr>Does Trade really maximize Utility?</vt:lpstr>
      <vt:lpstr>Does Trade really maximize Utility?</vt:lpstr>
      <vt:lpstr>Francis Edgeworth (1845-1926)</vt:lpstr>
      <vt:lpstr>Francis Edgeworth (1845-1926)</vt:lpstr>
      <vt:lpstr>An Implicit Assumption to Cooperate and Trade</vt:lpstr>
      <vt:lpstr>What if agents don’t accept Contract?</vt:lpstr>
      <vt:lpstr>The assumption prohibiting deception</vt:lpstr>
      <vt:lpstr>What if agents use deception?</vt:lpstr>
      <vt:lpstr>Assumption Highlights</vt:lpstr>
      <vt:lpstr>Assumption Highlights</vt:lpstr>
      <vt:lpstr>Pure Exchange Model Implications</vt:lpstr>
      <vt:lpstr>Pure Exchange Model Implications</vt:lpstr>
      <vt:lpstr>Are the Ethical Assumptions  satisfied in the real world?</vt:lpstr>
      <vt:lpstr>Friedman on Shareholder Value</vt:lpstr>
      <vt:lpstr>Enforcing the “Rules of the Game”</vt:lpstr>
      <vt:lpstr>New Terminology in Pure Exch Model</vt:lpstr>
      <vt:lpstr>Douglass North (1920-2015)</vt:lpstr>
      <vt:lpstr>Pure Exchange Model with Intermediaries</vt:lpstr>
      <vt:lpstr>Pure Exchange Model with Intermediaries</vt:lpstr>
      <vt:lpstr>Pure Exchange Model with Intermediaries</vt:lpstr>
      <vt:lpstr>Pure Exchange Model with Intermediaries</vt:lpstr>
      <vt:lpstr>Pure Exchange Model with Intermediaries</vt:lpstr>
      <vt:lpstr>HFT in the Stock Market</vt:lpstr>
      <vt:lpstr>HFT in the Stock Market</vt:lpstr>
      <vt:lpstr>HFT in the Stock Market</vt:lpstr>
      <vt:lpstr>HFT in the Stock Market</vt:lpstr>
      <vt:lpstr>The Trojan Program Story</vt:lpstr>
      <vt:lpstr>The Trojan Program Story</vt:lpstr>
      <vt:lpstr>The Trojan Program Story</vt:lpstr>
      <vt:lpstr>The Happy App Program Story</vt:lpstr>
      <vt:lpstr>The Happy App Program Story</vt:lpstr>
      <vt:lpstr>Trojan/HappyApp Lessons</vt:lpstr>
    </vt:vector>
  </TitlesOfParts>
  <Company>GW Columbian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Imperfections</dc:title>
  <dc:creator>Steven Suranovic</dc:creator>
  <cp:lastModifiedBy>Steven Suranovic</cp:lastModifiedBy>
  <cp:revision>185</cp:revision>
  <dcterms:created xsi:type="dcterms:W3CDTF">2020-04-13T23:36:54Z</dcterms:created>
  <dcterms:modified xsi:type="dcterms:W3CDTF">2020-12-23T20:19:02Z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